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Lst>
  <p:sldSz cx="14630400" cy="82296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7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7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8.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21.png"/><Relationship Id="rId5"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6.png"/><Relationship Id="rId3" Type="http://schemas.openxmlformats.org/officeDocument/2006/relationships/image" Target="../media/image177.png"/><Relationship Id="rId4" Type="http://schemas.openxmlformats.org/officeDocument/2006/relationships/image" Target="../media/image24.png"/><Relationship Id="rId5" Type="http://schemas.openxmlformats.org/officeDocument/2006/relationships/image" Target="../media/image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8.png"/><Relationship Id="rId3" Type="http://schemas.openxmlformats.org/officeDocument/2006/relationships/image" Target="../media/image179.png"/><Relationship Id="rId4" Type="http://schemas.openxmlformats.org/officeDocument/2006/relationships/image" Target="../media/image27.png"/><Relationship Id="rId5"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0.png"/><Relationship Id="rId3" Type="http://schemas.openxmlformats.org/officeDocument/2006/relationships/image" Target="../media/image181.png"/><Relationship Id="rId4" Type="http://schemas.openxmlformats.org/officeDocument/2006/relationships/image" Target="../media/image30.png"/><Relationship Id="rId5"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33.png"/><Relationship Id="rId5"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4.png"/><Relationship Id="rId3" Type="http://schemas.openxmlformats.org/officeDocument/2006/relationships/image" Target="../media/image185.png"/><Relationship Id="rId4" Type="http://schemas.openxmlformats.org/officeDocument/2006/relationships/image" Target="../media/image36.png"/><Relationship Id="rId5"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6.png"/><Relationship Id="rId3" Type="http://schemas.openxmlformats.org/officeDocument/2006/relationships/image" Target="../media/image187.png"/><Relationship Id="rId4" Type="http://schemas.openxmlformats.org/officeDocument/2006/relationships/image" Target="../media/image39.png"/><Relationship Id="rId5"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8.png"/><Relationship Id="rId3" Type="http://schemas.openxmlformats.org/officeDocument/2006/relationships/image" Target="../media/image189.png"/><Relationship Id="rId4" Type="http://schemas.openxmlformats.org/officeDocument/2006/relationships/image" Target="../media/image42.png"/><Relationship Id="rId5"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45.png"/><Relationship Id="rId5"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48.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4.png"/><Relationship Id="rId3" Type="http://schemas.openxmlformats.org/officeDocument/2006/relationships/image" Target="../media/image195.png"/><Relationship Id="rId4" Type="http://schemas.openxmlformats.org/officeDocument/2006/relationships/image" Target="../media/image51.png"/><Relationship Id="rId5" Type="http://schemas.openxmlformats.org/officeDocument/2006/relationships/image" Target="../media/image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54.png"/><Relationship Id="rId5"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8.png"/><Relationship Id="rId3" Type="http://schemas.openxmlformats.org/officeDocument/2006/relationships/image" Target="../media/image199.png"/><Relationship Id="rId4" Type="http://schemas.openxmlformats.org/officeDocument/2006/relationships/image" Target="../media/image57.png"/><Relationship Id="rId5"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0.png"/><Relationship Id="rId3" Type="http://schemas.openxmlformats.org/officeDocument/2006/relationships/image" Target="../media/image201.png"/><Relationship Id="rId4" Type="http://schemas.openxmlformats.org/officeDocument/2006/relationships/image" Target="../media/image60.png"/><Relationship Id="rId5" Type="http://schemas.openxmlformats.org/officeDocument/2006/relationships/image" Target="../media/image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63.png"/><Relationship Id="rId5" Type="http://schemas.openxmlformats.org/officeDocument/2006/relationships/image" Target="../media/image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4.png"/><Relationship Id="rId3" Type="http://schemas.openxmlformats.org/officeDocument/2006/relationships/image" Target="../media/image205.png"/><Relationship Id="rId4" Type="http://schemas.openxmlformats.org/officeDocument/2006/relationships/image" Target="../media/image66.png"/><Relationship Id="rId5" Type="http://schemas.openxmlformats.org/officeDocument/2006/relationships/image" Target="../media/image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6.png"/><Relationship Id="rId3" Type="http://schemas.openxmlformats.org/officeDocument/2006/relationships/image" Target="../media/image207.png"/><Relationship Id="rId4" Type="http://schemas.openxmlformats.org/officeDocument/2006/relationships/image" Target="../media/image69.png"/><Relationship Id="rId5" Type="http://schemas.openxmlformats.org/officeDocument/2006/relationships/image" Target="../media/image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8.png"/><Relationship Id="rId3" Type="http://schemas.openxmlformats.org/officeDocument/2006/relationships/image" Target="../media/image209.png"/><Relationship Id="rId4" Type="http://schemas.openxmlformats.org/officeDocument/2006/relationships/image" Target="../media/image72.png"/><Relationship Id="rId5" Type="http://schemas.openxmlformats.org/officeDocument/2006/relationships/image" Target="../media/image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0.png"/><Relationship Id="rId3" Type="http://schemas.openxmlformats.org/officeDocument/2006/relationships/image" Target="../media/image211.png"/><Relationship Id="rId4" Type="http://schemas.openxmlformats.org/officeDocument/2006/relationships/image" Target="../media/image75.png"/><Relationship Id="rId5" Type="http://schemas.openxmlformats.org/officeDocument/2006/relationships/image" Target="../media/image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78.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4.png"/><Relationship Id="rId3" Type="http://schemas.openxmlformats.org/officeDocument/2006/relationships/image" Target="../media/image215.png"/><Relationship Id="rId4" Type="http://schemas.openxmlformats.org/officeDocument/2006/relationships/image" Target="../media/image81.png"/><Relationship Id="rId5" Type="http://schemas.openxmlformats.org/officeDocument/2006/relationships/image" Target="../media/image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6.png"/><Relationship Id="rId3" Type="http://schemas.openxmlformats.org/officeDocument/2006/relationships/image" Target="../media/image217.png"/><Relationship Id="rId4" Type="http://schemas.openxmlformats.org/officeDocument/2006/relationships/image" Target="../media/image84.png"/><Relationship Id="rId5" Type="http://schemas.openxmlformats.org/officeDocument/2006/relationships/image" Target="../media/image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8.png"/><Relationship Id="rId3" Type="http://schemas.openxmlformats.org/officeDocument/2006/relationships/image" Target="../media/image219.png"/><Relationship Id="rId4" Type="http://schemas.openxmlformats.org/officeDocument/2006/relationships/image" Target="../media/image87.png"/><Relationship Id="rId5" Type="http://schemas.openxmlformats.org/officeDocument/2006/relationships/image" Target="../media/image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0.png"/><Relationship Id="rId3" Type="http://schemas.openxmlformats.org/officeDocument/2006/relationships/image" Target="../media/image221.png"/><Relationship Id="rId4" Type="http://schemas.openxmlformats.org/officeDocument/2006/relationships/image" Target="../media/image90.png"/><Relationship Id="rId5" Type="http://schemas.openxmlformats.org/officeDocument/2006/relationships/image" Target="../media/image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93.png"/><Relationship Id="rId5" Type="http://schemas.openxmlformats.org/officeDocument/2006/relationships/image" Target="../media/image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4.png"/><Relationship Id="rId3" Type="http://schemas.openxmlformats.org/officeDocument/2006/relationships/image" Target="../media/image225.png"/><Relationship Id="rId4" Type="http://schemas.openxmlformats.org/officeDocument/2006/relationships/image" Target="../media/image96.png"/><Relationship Id="rId5" Type="http://schemas.openxmlformats.org/officeDocument/2006/relationships/image" Target="../media/image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6.png"/><Relationship Id="rId3" Type="http://schemas.openxmlformats.org/officeDocument/2006/relationships/image" Target="../media/image227.png"/><Relationship Id="rId4" Type="http://schemas.openxmlformats.org/officeDocument/2006/relationships/image" Target="../media/image99.png"/><Relationship Id="rId5" Type="http://schemas.openxmlformats.org/officeDocument/2006/relationships/image" Target="../media/image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8.png"/><Relationship Id="rId3" Type="http://schemas.openxmlformats.org/officeDocument/2006/relationships/image" Target="../media/image229.png"/><Relationship Id="rId4" Type="http://schemas.openxmlformats.org/officeDocument/2006/relationships/image" Target="../media/image102.png"/><Relationship Id="rId5" Type="http://schemas.openxmlformats.org/officeDocument/2006/relationships/image" Target="../media/image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0.png"/><Relationship Id="rId3" Type="http://schemas.openxmlformats.org/officeDocument/2006/relationships/image" Target="../media/image231.png"/><Relationship Id="rId4" Type="http://schemas.openxmlformats.org/officeDocument/2006/relationships/image" Target="../media/image105.png"/><Relationship Id="rId5" Type="http://schemas.openxmlformats.org/officeDocument/2006/relationships/image" Target="../media/image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108.pn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4.png"/><Relationship Id="rId3" Type="http://schemas.openxmlformats.org/officeDocument/2006/relationships/image" Target="../media/image235.png"/><Relationship Id="rId4" Type="http://schemas.openxmlformats.org/officeDocument/2006/relationships/image" Target="../media/image111.png"/><Relationship Id="rId5" Type="http://schemas.openxmlformats.org/officeDocument/2006/relationships/image" Target="../media/image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6.png"/><Relationship Id="rId3" Type="http://schemas.openxmlformats.org/officeDocument/2006/relationships/image" Target="../media/image237.png"/><Relationship Id="rId4" Type="http://schemas.openxmlformats.org/officeDocument/2006/relationships/image" Target="../media/image114.png"/><Relationship Id="rId5" Type="http://schemas.openxmlformats.org/officeDocument/2006/relationships/image" Target="../media/image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8.png"/><Relationship Id="rId3" Type="http://schemas.openxmlformats.org/officeDocument/2006/relationships/image" Target="../media/image239.png"/><Relationship Id="rId4" Type="http://schemas.openxmlformats.org/officeDocument/2006/relationships/image" Target="../media/image117.png"/><Relationship Id="rId5" Type="http://schemas.openxmlformats.org/officeDocument/2006/relationships/image" Target="../media/image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0.png"/><Relationship Id="rId3" Type="http://schemas.openxmlformats.org/officeDocument/2006/relationships/image" Target="../media/image241.png"/><Relationship Id="rId4" Type="http://schemas.openxmlformats.org/officeDocument/2006/relationships/image" Target="../media/image120.png"/><Relationship Id="rId5" Type="http://schemas.openxmlformats.org/officeDocument/2006/relationships/image" Target="../media/image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123.png"/><Relationship Id="rId5" Type="http://schemas.openxmlformats.org/officeDocument/2006/relationships/image" Target="../media/image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4.png"/><Relationship Id="rId3" Type="http://schemas.openxmlformats.org/officeDocument/2006/relationships/image" Target="../media/image245.png"/><Relationship Id="rId4" Type="http://schemas.openxmlformats.org/officeDocument/2006/relationships/image" Target="../media/image126.png"/><Relationship Id="rId5" Type="http://schemas.openxmlformats.org/officeDocument/2006/relationships/image" Target="../media/image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6.png"/><Relationship Id="rId3" Type="http://schemas.openxmlformats.org/officeDocument/2006/relationships/image" Target="../media/image247.png"/><Relationship Id="rId4" Type="http://schemas.openxmlformats.org/officeDocument/2006/relationships/image" Target="../media/image129.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7.png"/><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0.png"/><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9.png"/><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4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5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16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pPr>
              <a:defRPr>
                <a:latin typeface="Helvetica"/>
              </a:defRPr>
            </a:pPr>
            <a:r>
              <a:t>Expert elicitation - Cotopaxi</a:t>
            </a:r>
          </a:p>
        </p:txBody>
      </p:sp>
      <p:sp>
        <p:nvSpPr>
          <p:cNvPr id="3" name="Subtitle 2"/>
          <p:cNvSpPr>
            <a:spLocks noGrp="1"/>
          </p:cNvSpPr>
          <p:nvPr>
            <p:ph type="subTitle" idx="1"/>
          </p:nvPr>
        </p:nvSpPr>
        <p:spPr/>
        <p:txBody>
          <a:bodyPr/>
          <a:lstStyle/>
          <a:p>
            <a:pPr>
              <a:defRPr>
                <a:latin typeface="Helvetica"/>
              </a:defRPr>
            </a:pPr>
            <a:r>
              <a:t>17-Jul-2024</a:t>
            </a:r>
          </a:p>
        </p:txBody>
      </p:sp>
      <p:pic>
        <p:nvPicPr>
          <p:cNvPr id="4" name="Picture 3" descr="logo.png"/>
          <p:cNvPicPr>
            <a:picLocks noChangeAspect="1"/>
          </p:cNvPicPr>
          <p:nvPr/>
        </p:nvPicPr>
        <p:blipFill>
          <a:blip r:embed="rId2"/>
          <a:stretch>
            <a:fillRect/>
          </a:stretch>
        </p:blipFill>
        <p:spPr>
          <a:xfrm>
            <a:off x="12161520" y="6309360"/>
            <a:ext cx="2194560" cy="1694927"/>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06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Total SO2 production from Tungurahua at 14/07/2006</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Carn et al. [2008] measured the daily emission of SO2 from active volcanoes in Ecuador between September 2004 and September 2006 from the Ozone Monitoring Instrument (OMI) on NASA's EOS/Aura satellite. How much was the total SO2 production (in ktons) of the 14/07/2006 eruptive event of Tungurahua (duration 1 day)?</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31.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Violent Strombolian andesitic,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Violent Strombolian eruptions – andesitic magma: what is the total amount of mass of the tephra fallout deposits associated to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1.59E+07</a:t>
                      </a:r>
                    </a:p>
                  </a:txBody>
                  <a:tcPr/>
                </a:tc>
                <a:tc>
                  <a:txBody>
                    <a:bodyPr/>
                    <a:lstStyle/>
                    <a:p>
                      <a:r>
                        <a:rPr sz="1000"/>
                        <a:t>5.12E+09</a:t>
                      </a:r>
                    </a:p>
                  </a:txBody>
                  <a:tcPr/>
                </a:tc>
                <a:tc>
                  <a:txBody>
                    <a:bodyPr/>
                    <a:lstStyle/>
                    <a:p>
                      <a:r>
                        <a:rPr sz="1000"/>
                        <a:t>7.44E+10</a:t>
                      </a:r>
                    </a:p>
                  </a:txBody>
                  <a:tcPr/>
                </a:tc>
                <a:tc>
                  <a:txBody>
                    <a:bodyPr/>
                    <a:lstStyle/>
                    <a:p>
                      <a:r>
                        <a:rPr sz="1000"/>
                        <a:t>3.02E+09</a:t>
                      </a:r>
                    </a:p>
                  </a:txBody>
                  <a:tcPr/>
                </a:tc>
              </a:tr>
              <a:tr h="1">
                <a:tc>
                  <a:txBody>
                    <a:bodyPr/>
                    <a:lstStyle/>
                    <a:p>
                      <a:r>
                        <a:rPr sz="1000"/>
                        <a:t>EW</a:t>
                      </a:r>
                    </a:p>
                  </a:txBody>
                  <a:tcPr/>
                </a:tc>
                <a:tc>
                  <a:txBody>
                    <a:bodyPr/>
                    <a:lstStyle/>
                    <a:p>
                      <a:r>
                        <a:rPr sz="1000"/>
                        <a:t>3.80E+06</a:t>
                      </a:r>
                    </a:p>
                  </a:txBody>
                  <a:tcPr/>
                </a:tc>
                <a:tc>
                  <a:txBody>
                    <a:bodyPr/>
                    <a:lstStyle/>
                    <a:p>
                      <a:r>
                        <a:rPr sz="1000"/>
                        <a:t>9.04E+08</a:t>
                      </a:r>
                    </a:p>
                  </a:txBody>
                  <a:tcPr/>
                </a:tc>
                <a:tc>
                  <a:txBody>
                    <a:bodyPr/>
                    <a:lstStyle/>
                    <a:p>
                      <a:r>
                        <a:rPr sz="1000"/>
                        <a:t>5.39E+10</a:t>
                      </a:r>
                    </a:p>
                  </a:txBody>
                  <a:tcPr/>
                </a:tc>
                <a:tc>
                  <a:txBody>
                    <a:bodyPr/>
                    <a:lstStyle/>
                    <a:p>
                      <a:r>
                        <a:rPr sz="1000"/>
                        <a:t>7.86E+08</a:t>
                      </a:r>
                    </a:p>
                  </a:txBody>
                  <a:tcPr/>
                </a:tc>
              </a:tr>
            </a:tbl>
          </a:graphicData>
        </a:graphic>
      </p:graphicFrame>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32.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Violent Strombolian andesitic,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Violent Strombolian eruptions – andesitic magma: what is the average plume height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1.45E+03</a:t>
                      </a:r>
                    </a:p>
                  </a:txBody>
                  <a:tcPr/>
                </a:tc>
                <a:tc>
                  <a:txBody>
                    <a:bodyPr/>
                    <a:lstStyle/>
                    <a:p>
                      <a:r>
                        <a:rPr sz="1000"/>
                        <a:t>8.51E+03</a:t>
                      </a:r>
                    </a:p>
                  </a:txBody>
                  <a:tcPr/>
                </a:tc>
                <a:tc>
                  <a:txBody>
                    <a:bodyPr/>
                    <a:lstStyle/>
                    <a:p>
                      <a:r>
                        <a:rPr sz="1000"/>
                        <a:t>1.67E+04</a:t>
                      </a:r>
                    </a:p>
                  </a:txBody>
                  <a:tcPr/>
                </a:tc>
                <a:tc>
                  <a:txBody>
                    <a:bodyPr/>
                    <a:lstStyle/>
                    <a:p>
                      <a:r>
                        <a:rPr sz="1000"/>
                        <a:t>7.29E+03</a:t>
                      </a:r>
                    </a:p>
                  </a:txBody>
                  <a:tcPr/>
                </a:tc>
              </a:tr>
              <a:tr h="1">
                <a:tc>
                  <a:txBody>
                    <a:bodyPr/>
                    <a:lstStyle/>
                    <a:p>
                      <a:r>
                        <a:rPr sz="1000"/>
                        <a:t>EW</a:t>
                      </a:r>
                    </a:p>
                  </a:txBody>
                  <a:tcPr/>
                </a:tc>
                <a:tc>
                  <a:txBody>
                    <a:bodyPr/>
                    <a:lstStyle/>
                    <a:p>
                      <a:r>
                        <a:rPr sz="1000"/>
                        <a:t>1.40E+03</a:t>
                      </a:r>
                    </a:p>
                  </a:txBody>
                  <a:tcPr/>
                </a:tc>
                <a:tc>
                  <a:txBody>
                    <a:bodyPr/>
                    <a:lstStyle/>
                    <a:p>
                      <a:r>
                        <a:rPr sz="1000"/>
                        <a:t>9.54E+03</a:t>
                      </a:r>
                    </a:p>
                  </a:txBody>
                  <a:tcPr/>
                </a:tc>
                <a:tc>
                  <a:txBody>
                    <a:bodyPr/>
                    <a:lstStyle/>
                    <a:p>
                      <a:r>
                        <a:rPr sz="1000"/>
                        <a:t>2.73E+04</a:t>
                      </a:r>
                    </a:p>
                  </a:txBody>
                  <a:tcPr/>
                </a:tc>
                <a:tc>
                  <a:txBody>
                    <a:bodyPr/>
                    <a:lstStyle/>
                    <a:p>
                      <a:r>
                        <a:rPr sz="1000"/>
                        <a:t>8.10E+03</a:t>
                      </a:r>
                    </a:p>
                  </a:txBody>
                  <a:tcPr/>
                </a:tc>
              </a:tr>
            </a:tbl>
          </a:graphicData>
        </a:graphic>
      </p:graphicFrame>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33.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andesitic,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andesitic magma: what is the mean duration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8.90E+00</a:t>
                      </a:r>
                    </a:p>
                  </a:txBody>
                  <a:tcPr/>
                </a:tc>
                <a:tc>
                  <a:txBody>
                    <a:bodyPr/>
                    <a:lstStyle/>
                    <a:p>
                      <a:r>
                        <a:rPr sz="1000"/>
                        <a:t>7.46E+01</a:t>
                      </a:r>
                    </a:p>
                  </a:txBody>
                  <a:tcPr/>
                </a:tc>
                <a:tc>
                  <a:txBody>
                    <a:bodyPr/>
                    <a:lstStyle/>
                    <a:p>
                      <a:r>
                        <a:rPr sz="1000"/>
                        <a:t>8.05E+03</a:t>
                      </a:r>
                    </a:p>
                  </a:txBody>
                  <a:tcPr/>
                </a:tc>
                <a:tc>
                  <a:txBody>
                    <a:bodyPr/>
                    <a:lstStyle/>
                    <a:p>
                      <a:r>
                        <a:rPr sz="1000"/>
                        <a:t>1.02E+02</a:t>
                      </a:r>
                    </a:p>
                  </a:txBody>
                  <a:tcPr/>
                </a:tc>
              </a:tr>
              <a:tr h="1">
                <a:tc>
                  <a:txBody>
                    <a:bodyPr/>
                    <a:lstStyle/>
                    <a:p>
                      <a:r>
                        <a:rPr sz="1000"/>
                        <a:t>EW</a:t>
                      </a:r>
                    </a:p>
                  </a:txBody>
                  <a:tcPr/>
                </a:tc>
                <a:tc>
                  <a:txBody>
                    <a:bodyPr/>
                    <a:lstStyle/>
                    <a:p>
                      <a:r>
                        <a:rPr sz="1000"/>
                        <a:t>8.10E+00</a:t>
                      </a:r>
                    </a:p>
                  </a:txBody>
                  <a:tcPr/>
                </a:tc>
                <a:tc>
                  <a:txBody>
                    <a:bodyPr/>
                    <a:lstStyle/>
                    <a:p>
                      <a:r>
                        <a:rPr sz="1000"/>
                        <a:t>5.52E+01</a:t>
                      </a:r>
                    </a:p>
                  </a:txBody>
                  <a:tcPr/>
                </a:tc>
                <a:tc>
                  <a:txBody>
                    <a:bodyPr/>
                    <a:lstStyle/>
                    <a:p>
                      <a:r>
                        <a:rPr sz="1000"/>
                        <a:t>4.98E+03</a:t>
                      </a:r>
                    </a:p>
                  </a:txBody>
                  <a:tcPr/>
                </a:tc>
                <a:tc>
                  <a:txBody>
                    <a:bodyPr/>
                    <a:lstStyle/>
                    <a:p>
                      <a:r>
                        <a:rPr sz="1000"/>
                        <a:t>7.84E+01</a:t>
                      </a:r>
                    </a:p>
                  </a:txBody>
                  <a:tcPr/>
                </a:tc>
              </a:tr>
            </a:tbl>
          </a:graphicData>
        </a:graphic>
      </p:graphicFrame>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34.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andesitic,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andesitic magma: what is the total amount of mass of the tephra fallout deposits associated to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1.26E+09</a:t>
                      </a:r>
                    </a:p>
                  </a:txBody>
                  <a:tcPr/>
                </a:tc>
                <a:tc>
                  <a:txBody>
                    <a:bodyPr/>
                    <a:lstStyle/>
                    <a:p>
                      <a:r>
                        <a:rPr sz="1000"/>
                        <a:t>3.21E+10</a:t>
                      </a:r>
                    </a:p>
                  </a:txBody>
                  <a:tcPr/>
                </a:tc>
                <a:tc>
                  <a:txBody>
                    <a:bodyPr/>
                    <a:lstStyle/>
                    <a:p>
                      <a:r>
                        <a:rPr sz="1000"/>
                        <a:t>3.37E+11</a:t>
                      </a:r>
                    </a:p>
                  </a:txBody>
                  <a:tcPr/>
                </a:tc>
                <a:tc>
                  <a:txBody>
                    <a:bodyPr/>
                    <a:lstStyle/>
                    <a:p>
                      <a:r>
                        <a:rPr sz="1000"/>
                        <a:t>2.63E+10</a:t>
                      </a:r>
                    </a:p>
                  </a:txBody>
                  <a:tcPr/>
                </a:tc>
              </a:tr>
              <a:tr h="1">
                <a:tc>
                  <a:txBody>
                    <a:bodyPr/>
                    <a:lstStyle/>
                    <a:p>
                      <a:r>
                        <a:rPr sz="1000"/>
                        <a:t>EW</a:t>
                      </a:r>
                    </a:p>
                  </a:txBody>
                  <a:tcPr/>
                </a:tc>
                <a:tc>
                  <a:txBody>
                    <a:bodyPr/>
                    <a:lstStyle/>
                    <a:p>
                      <a:r>
                        <a:rPr sz="1000"/>
                        <a:t>3.73E+07</a:t>
                      </a:r>
                    </a:p>
                  </a:txBody>
                  <a:tcPr/>
                </a:tc>
                <a:tc>
                  <a:txBody>
                    <a:bodyPr/>
                    <a:lstStyle/>
                    <a:p>
                      <a:r>
                        <a:rPr sz="1000"/>
                        <a:t>1.90E+10</a:t>
                      </a:r>
                    </a:p>
                  </a:txBody>
                  <a:tcPr/>
                </a:tc>
                <a:tc>
                  <a:txBody>
                    <a:bodyPr/>
                    <a:lstStyle/>
                    <a:p>
                      <a:r>
                        <a:rPr sz="1000"/>
                        <a:t>3.34E+11</a:t>
                      </a:r>
                    </a:p>
                  </a:txBody>
                  <a:tcPr/>
                </a:tc>
                <a:tc>
                  <a:txBody>
                    <a:bodyPr/>
                    <a:lstStyle/>
                    <a:p>
                      <a:r>
                        <a:rPr sz="1000"/>
                        <a:t>1.09E+10</a:t>
                      </a:r>
                    </a:p>
                  </a:txBody>
                  <a:tcPr/>
                </a:tc>
              </a:tr>
            </a:tbl>
          </a:graphicData>
        </a:graphic>
      </p:graphicFrame>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35.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andesitic,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andesitic magma: what is the average plume height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6.92E+03</a:t>
                      </a:r>
                    </a:p>
                  </a:txBody>
                  <a:tcPr/>
                </a:tc>
                <a:tc>
                  <a:txBody>
                    <a:bodyPr/>
                    <a:lstStyle/>
                    <a:p>
                      <a:r>
                        <a:rPr sz="1000"/>
                        <a:t>1.82E+04</a:t>
                      </a:r>
                    </a:p>
                  </a:txBody>
                  <a:tcPr/>
                </a:tc>
                <a:tc>
                  <a:txBody>
                    <a:bodyPr/>
                    <a:lstStyle/>
                    <a:p>
                      <a:r>
                        <a:rPr sz="1000"/>
                        <a:t>2.50E+04</a:t>
                      </a:r>
                    </a:p>
                  </a:txBody>
                  <a:tcPr/>
                </a:tc>
                <a:tc>
                  <a:txBody>
                    <a:bodyPr/>
                    <a:lstStyle/>
                    <a:p>
                      <a:r>
                        <a:rPr sz="1000"/>
                        <a:t>1.66E+04</a:t>
                      </a:r>
                    </a:p>
                  </a:txBody>
                  <a:tcPr/>
                </a:tc>
              </a:tr>
              <a:tr h="1">
                <a:tc>
                  <a:txBody>
                    <a:bodyPr/>
                    <a:lstStyle/>
                    <a:p>
                      <a:r>
                        <a:rPr sz="1000"/>
                        <a:t>EW</a:t>
                      </a:r>
                    </a:p>
                  </a:txBody>
                  <a:tcPr/>
                </a:tc>
                <a:tc>
                  <a:txBody>
                    <a:bodyPr/>
                    <a:lstStyle/>
                    <a:p>
                      <a:r>
                        <a:rPr sz="1000"/>
                        <a:t>7.35E+03</a:t>
                      </a:r>
                    </a:p>
                  </a:txBody>
                  <a:tcPr/>
                </a:tc>
                <a:tc>
                  <a:txBody>
                    <a:bodyPr/>
                    <a:lstStyle/>
                    <a:p>
                      <a:r>
                        <a:rPr sz="1000"/>
                        <a:t>1.94E+04</a:t>
                      </a:r>
                    </a:p>
                  </a:txBody>
                  <a:tcPr/>
                </a:tc>
                <a:tc>
                  <a:txBody>
                    <a:bodyPr/>
                    <a:lstStyle/>
                    <a:p>
                      <a:r>
                        <a:rPr sz="1000"/>
                        <a:t>2.78E+04</a:t>
                      </a:r>
                    </a:p>
                  </a:txBody>
                  <a:tcPr/>
                </a:tc>
                <a:tc>
                  <a:txBody>
                    <a:bodyPr/>
                    <a:lstStyle/>
                    <a:p>
                      <a:r>
                        <a:rPr sz="1000"/>
                        <a:t>1.75E+04</a:t>
                      </a:r>
                    </a:p>
                  </a:txBody>
                  <a:tcPr/>
                </a:tc>
              </a:tr>
            </a:tbl>
          </a:graphicData>
        </a:graphic>
      </p:graphicFrame>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36.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andesitic,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andesitic magma: what is the mean duration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1.12E+01</a:t>
                      </a:r>
                    </a:p>
                  </a:txBody>
                  <a:tcPr/>
                </a:tc>
                <a:tc>
                  <a:txBody>
                    <a:bodyPr/>
                    <a:lstStyle/>
                    <a:p>
                      <a:r>
                        <a:rPr sz="1000"/>
                        <a:t>1.49E+02</a:t>
                      </a:r>
                    </a:p>
                  </a:txBody>
                  <a:tcPr/>
                </a:tc>
                <a:tc>
                  <a:txBody>
                    <a:bodyPr/>
                    <a:lstStyle/>
                    <a:p>
                      <a:r>
                        <a:rPr sz="1000"/>
                        <a:t>1.64E+04</a:t>
                      </a:r>
                    </a:p>
                  </a:txBody>
                  <a:tcPr/>
                </a:tc>
                <a:tc>
                  <a:txBody>
                    <a:bodyPr/>
                    <a:lstStyle/>
                    <a:p>
                      <a:r>
                        <a:rPr sz="1000"/>
                        <a:t>2.05E+02</a:t>
                      </a:r>
                    </a:p>
                  </a:txBody>
                  <a:tcPr/>
                </a:tc>
              </a:tr>
              <a:tr h="1">
                <a:tc>
                  <a:txBody>
                    <a:bodyPr/>
                    <a:lstStyle/>
                    <a:p>
                      <a:r>
                        <a:rPr sz="1000"/>
                        <a:t>EW</a:t>
                      </a:r>
                    </a:p>
                  </a:txBody>
                  <a:tcPr/>
                </a:tc>
                <a:tc>
                  <a:txBody>
                    <a:bodyPr/>
                    <a:lstStyle/>
                    <a:p>
                      <a:r>
                        <a:rPr sz="1000"/>
                        <a:t>1.21E+01</a:t>
                      </a:r>
                    </a:p>
                  </a:txBody>
                  <a:tcPr/>
                </a:tc>
                <a:tc>
                  <a:txBody>
                    <a:bodyPr/>
                    <a:lstStyle/>
                    <a:p>
                      <a:r>
                        <a:rPr sz="1000"/>
                        <a:t>1.49E+02</a:t>
                      </a:r>
                    </a:p>
                  </a:txBody>
                  <a:tcPr/>
                </a:tc>
                <a:tc>
                  <a:txBody>
                    <a:bodyPr/>
                    <a:lstStyle/>
                    <a:p>
                      <a:r>
                        <a:rPr sz="1000"/>
                        <a:t>1.21E+04</a:t>
                      </a:r>
                    </a:p>
                  </a:txBody>
                  <a:tcPr/>
                </a:tc>
                <a:tc>
                  <a:txBody>
                    <a:bodyPr/>
                    <a:lstStyle/>
                    <a:p>
                      <a:r>
                        <a:rPr sz="1000"/>
                        <a:t>1.82E+02</a:t>
                      </a:r>
                    </a:p>
                  </a:txBody>
                  <a:tcPr/>
                </a:tc>
              </a:tr>
            </a:tbl>
          </a:graphicData>
        </a:graphic>
      </p:graphicFrame>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37.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andesitic,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andesitic magma: what is the total amount of mass of the tephra fallout deposits associated to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1.51E+10</a:t>
                      </a:r>
                    </a:p>
                  </a:txBody>
                  <a:tcPr/>
                </a:tc>
                <a:tc>
                  <a:txBody>
                    <a:bodyPr/>
                    <a:lstStyle/>
                    <a:p>
                      <a:r>
                        <a:rPr sz="1000"/>
                        <a:t>2.32E+11</a:t>
                      </a:r>
                    </a:p>
                  </a:txBody>
                  <a:tcPr/>
                </a:tc>
                <a:tc>
                  <a:txBody>
                    <a:bodyPr/>
                    <a:lstStyle/>
                    <a:p>
                      <a:r>
                        <a:rPr sz="1000"/>
                        <a:t>2.81E+12</a:t>
                      </a:r>
                    </a:p>
                  </a:txBody>
                  <a:tcPr/>
                </a:tc>
                <a:tc>
                  <a:txBody>
                    <a:bodyPr/>
                    <a:lstStyle/>
                    <a:p>
                      <a:r>
                        <a:rPr sz="1000"/>
                        <a:t>2.39E+11</a:t>
                      </a:r>
                    </a:p>
                  </a:txBody>
                  <a:tcPr/>
                </a:tc>
              </a:tr>
              <a:tr h="1">
                <a:tc>
                  <a:txBody>
                    <a:bodyPr/>
                    <a:lstStyle/>
                    <a:p>
                      <a:r>
                        <a:rPr sz="1000"/>
                        <a:t>EW</a:t>
                      </a:r>
                    </a:p>
                  </a:txBody>
                  <a:tcPr/>
                </a:tc>
                <a:tc>
                  <a:txBody>
                    <a:bodyPr/>
                    <a:lstStyle/>
                    <a:p>
                      <a:r>
                        <a:rPr sz="1000"/>
                        <a:t>3.47E+07</a:t>
                      </a:r>
                    </a:p>
                  </a:txBody>
                  <a:tcPr/>
                </a:tc>
                <a:tc>
                  <a:txBody>
                    <a:bodyPr/>
                    <a:lstStyle/>
                    <a:p>
                      <a:r>
                        <a:rPr sz="1000"/>
                        <a:t>2.71E+11</a:t>
                      </a:r>
                    </a:p>
                  </a:txBody>
                  <a:tcPr/>
                </a:tc>
                <a:tc>
                  <a:txBody>
                    <a:bodyPr/>
                    <a:lstStyle/>
                    <a:p>
                      <a:r>
                        <a:rPr sz="1000"/>
                        <a:t>8.39E+12</a:t>
                      </a:r>
                    </a:p>
                  </a:txBody>
                  <a:tcPr/>
                </a:tc>
                <a:tc>
                  <a:txBody>
                    <a:bodyPr/>
                    <a:lstStyle/>
                    <a:p>
                      <a:r>
                        <a:rPr sz="1000"/>
                        <a:t>1.60E+11</a:t>
                      </a:r>
                    </a:p>
                  </a:txBody>
                  <a:tcPr/>
                </a:tc>
              </a:tr>
            </a:tbl>
          </a:graphicData>
        </a:graphic>
      </p:graphicFrame>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38.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andesitic,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andesitic magma: what is the average plume height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1.37E+04</a:t>
                      </a:r>
                    </a:p>
                  </a:txBody>
                  <a:tcPr/>
                </a:tc>
                <a:tc>
                  <a:txBody>
                    <a:bodyPr/>
                    <a:lstStyle/>
                    <a:p>
                      <a:r>
                        <a:rPr sz="1000"/>
                        <a:t>2.58E+04</a:t>
                      </a:r>
                    </a:p>
                  </a:txBody>
                  <a:tcPr/>
                </a:tc>
                <a:tc>
                  <a:txBody>
                    <a:bodyPr/>
                    <a:lstStyle/>
                    <a:p>
                      <a:r>
                        <a:rPr sz="1000"/>
                        <a:t>3.50E+04</a:t>
                      </a:r>
                    </a:p>
                  </a:txBody>
                  <a:tcPr/>
                </a:tc>
                <a:tc>
                  <a:txBody>
                    <a:bodyPr/>
                    <a:lstStyle/>
                    <a:p>
                      <a:r>
                        <a:rPr sz="1000"/>
                        <a:t>2.45E+04</a:t>
                      </a:r>
                    </a:p>
                  </a:txBody>
                  <a:tcPr/>
                </a:tc>
              </a:tr>
              <a:tr h="1">
                <a:tc>
                  <a:txBody>
                    <a:bodyPr/>
                    <a:lstStyle/>
                    <a:p>
                      <a:r>
                        <a:rPr sz="1000"/>
                        <a:t>EW</a:t>
                      </a:r>
                    </a:p>
                  </a:txBody>
                  <a:tcPr/>
                </a:tc>
                <a:tc>
                  <a:txBody>
                    <a:bodyPr/>
                    <a:lstStyle/>
                    <a:p>
                      <a:r>
                        <a:rPr sz="1000"/>
                        <a:t>1.30E+04</a:t>
                      </a:r>
                    </a:p>
                  </a:txBody>
                  <a:tcPr/>
                </a:tc>
                <a:tc>
                  <a:txBody>
                    <a:bodyPr/>
                    <a:lstStyle/>
                    <a:p>
                      <a:r>
                        <a:rPr sz="1000"/>
                        <a:t>2.59E+04</a:t>
                      </a:r>
                    </a:p>
                  </a:txBody>
                  <a:tcPr/>
                </a:tc>
                <a:tc>
                  <a:txBody>
                    <a:bodyPr/>
                    <a:lstStyle/>
                    <a:p>
                      <a:r>
                        <a:rPr sz="1000"/>
                        <a:t>3.61E+04</a:t>
                      </a:r>
                    </a:p>
                  </a:txBody>
                  <a:tcPr/>
                </a:tc>
                <a:tc>
                  <a:txBody>
                    <a:bodyPr/>
                    <a:lstStyle/>
                    <a:p>
                      <a:r>
                        <a:rPr sz="1000"/>
                        <a:t>2.46E+04</a:t>
                      </a:r>
                    </a:p>
                  </a:txBody>
                  <a:tcPr/>
                </a:tc>
              </a:tr>
            </a:tbl>
          </a:graphicData>
        </a:graphic>
      </p:graphicFrame>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2743200"/>
            <a:ext cx="13716000" cy="1828800"/>
          </a:xfrm>
        </p:spPr>
        <p:txBody>
          <a:bodyPr/>
          <a:lstStyle/>
          <a:p>
            <a:pPr>
              <a:defRPr sz="5400">
                <a:latin typeface="Helvetica"/>
              </a:defRPr>
            </a:pPr>
            <a:r>
              <a:t>Groups PDFs</a:t>
            </a:r>
          </a:p>
        </p:txBody>
      </p:sp>
      <p:sp>
        <p:nvSpPr>
          <p:cNvPr id="3" name="Rectangle 2"/>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4" name="Picture 3"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01.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01.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01.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rhyolitic magma</a:t>
            </a:r>
          </a:p>
        </p:txBody>
      </p:sp>
      <p:sp>
        <p:nvSpPr>
          <p:cNvPr id="6" name="TextBox 5"/>
          <p:cNvSpPr txBox="1"/>
          <p:nvPr/>
        </p:nvSpPr>
        <p:spPr>
          <a:xfrm>
            <a:off x="914400" y="1828800"/>
            <a:ext cx="3657600" cy="4572000"/>
          </a:xfrm>
          <a:prstGeom prst="rect">
            <a:avLst/>
          </a:prstGeom>
          <a:noFill/>
        </p:spPr>
        <p:txBody>
          <a:bodyPr wrap="square">
            <a:spAutoFit/>
          </a:bodyPr>
          <a:lstStyle/>
          <a:p>
            <a:pPr>
              <a:defRPr sz="1552"/>
            </a:pPr>
            <a:r>
              <a:t>Given the present state of Cotopaxi volcano and your knowledge of its past eruptive chronology, how much probability do you assign to the possibility that, for the next eruption at Cotopaxi, the magma involved would be totally or predominantly of rhyolitic composition?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6.75E+00</a:t>
                      </a:r>
                    </a:p>
                  </a:txBody>
                  <a:tcPr/>
                </a:tc>
                <a:tc>
                  <a:txBody>
                    <a:bodyPr/>
                    <a:lstStyle/>
                    <a:p>
                      <a:r>
                        <a:rPr sz="1000"/>
                        <a:t>1.78E+01</a:t>
                      </a:r>
                    </a:p>
                  </a:txBody>
                  <a:tcPr/>
                </a:tc>
                <a:tc>
                  <a:txBody>
                    <a:bodyPr/>
                    <a:lstStyle/>
                    <a:p>
                      <a:r>
                        <a:rPr sz="1000"/>
                        <a:t>4.93E+01</a:t>
                      </a:r>
                    </a:p>
                  </a:txBody>
                  <a:tcPr/>
                </a:tc>
                <a:tc>
                  <a:txBody>
                    <a:bodyPr/>
                    <a:lstStyle/>
                    <a:p>
                      <a:r>
                        <a:rPr sz="1000"/>
                        <a:t>2.23E+01</a:t>
                      </a:r>
                    </a:p>
                  </a:txBody>
                  <a:tcPr/>
                </a:tc>
              </a:tr>
              <a:tr h="0">
                <a:tc>
                  <a:txBody>
                    <a:bodyPr/>
                    <a:lstStyle/>
                    <a:p>
                      <a:r>
                        <a:rPr sz="1000"/>
                        <a:t>Cooke 6</a:t>
                      </a:r>
                    </a:p>
                  </a:txBody>
                  <a:tcPr/>
                </a:tc>
                <a:tc>
                  <a:txBody>
                    <a:bodyPr/>
                    <a:lstStyle/>
                    <a:p>
                      <a:r>
                        <a:rPr sz="1000"/>
                        <a:t>1.43E+00</a:t>
                      </a:r>
                    </a:p>
                  </a:txBody>
                  <a:tcPr/>
                </a:tc>
                <a:tc>
                  <a:txBody>
                    <a:bodyPr/>
                    <a:lstStyle/>
                    <a:p>
                      <a:r>
                        <a:rPr sz="1000"/>
                        <a:t>7.67E+00</a:t>
                      </a:r>
                    </a:p>
                  </a:txBody>
                  <a:tcPr/>
                </a:tc>
                <a:tc>
                  <a:txBody>
                    <a:bodyPr/>
                    <a:lstStyle/>
                    <a:p>
                      <a:r>
                        <a:rPr sz="1000"/>
                        <a:t>2.67E+01</a:t>
                      </a:r>
                    </a:p>
                  </a:txBody>
                  <a:tcPr/>
                </a:tc>
                <a:tc>
                  <a:txBody>
                    <a:bodyPr/>
                    <a:lstStyle/>
                    <a:p>
                      <a:r>
                        <a:rPr sz="1000"/>
                        <a:t>1.00E+01</a:t>
                      </a:r>
                    </a:p>
                  </a:txBody>
                  <a:tcPr/>
                </a:tc>
              </a:tr>
              <a:tr h="0">
                <a:tc>
                  <a:txBody>
                    <a:bodyPr/>
                    <a:lstStyle/>
                    <a:p>
                      <a:r>
                        <a:rPr sz="1000"/>
                        <a:t>Cooke</a:t>
                      </a:r>
                    </a:p>
                  </a:txBody>
                  <a:tcPr/>
                </a:tc>
                <a:tc>
                  <a:txBody>
                    <a:bodyPr/>
                    <a:lstStyle/>
                    <a:p>
                      <a:r>
                        <a:rPr sz="1000"/>
                        <a:t>1.59E+00</a:t>
                      </a:r>
                    </a:p>
                  </a:txBody>
                  <a:tcPr/>
                </a:tc>
                <a:tc>
                  <a:txBody>
                    <a:bodyPr/>
                    <a:lstStyle/>
                    <a:p>
                      <a:r>
                        <a:rPr sz="1000"/>
                        <a:t>8.78E+00</a:t>
                      </a:r>
                    </a:p>
                  </a:txBody>
                  <a:tcPr/>
                </a:tc>
                <a:tc>
                  <a:txBody>
                    <a:bodyPr/>
                    <a:lstStyle/>
                    <a:p>
                      <a:r>
                        <a:rPr sz="1000"/>
                        <a:t>3.08E+01</a:t>
                      </a:r>
                    </a:p>
                  </a:txBody>
                  <a:tcPr/>
                </a:tc>
                <a:tc>
                  <a:txBody>
                    <a:bodyPr/>
                    <a:lstStyle/>
                    <a:p>
                      <a:r>
                        <a:rPr sz="1000"/>
                        <a:t>1.15E+01</a:t>
                      </a:r>
                    </a:p>
                  </a:txBody>
                  <a:tcPr/>
                </a:tc>
              </a:tr>
              <a:tr h="0">
                <a:tc>
                  <a:txBody>
                    <a:bodyPr/>
                    <a:lstStyle/>
                    <a:p>
                      <a:r>
                        <a:rPr sz="1000"/>
                        <a:t>EW 5</a:t>
                      </a:r>
                    </a:p>
                  </a:txBody>
                  <a:tcPr/>
                </a:tc>
                <a:tc>
                  <a:txBody>
                    <a:bodyPr/>
                    <a:lstStyle/>
                    <a:p>
                      <a:r>
                        <a:rPr sz="1000"/>
                        <a:t>6.33E+00</a:t>
                      </a:r>
                    </a:p>
                  </a:txBody>
                  <a:tcPr/>
                </a:tc>
                <a:tc>
                  <a:txBody>
                    <a:bodyPr/>
                    <a:lstStyle/>
                    <a:p>
                      <a:r>
                        <a:rPr sz="1000"/>
                        <a:t>2.07E+01</a:t>
                      </a:r>
                    </a:p>
                  </a:txBody>
                  <a:tcPr/>
                </a:tc>
                <a:tc>
                  <a:txBody>
                    <a:bodyPr/>
                    <a:lstStyle/>
                    <a:p>
                      <a:r>
                        <a:rPr sz="1000"/>
                        <a:t>5.54E+01</a:t>
                      </a:r>
                    </a:p>
                  </a:txBody>
                  <a:tcPr/>
                </a:tc>
                <a:tc>
                  <a:txBody>
                    <a:bodyPr/>
                    <a:lstStyle/>
                    <a:p>
                      <a:r>
                        <a:rPr sz="1000"/>
                        <a:t>2.50E+01</a:t>
                      </a:r>
                    </a:p>
                  </a:txBody>
                  <a:tcPr/>
                </a:tc>
              </a:tr>
              <a:tr h="0">
                <a:tc>
                  <a:txBody>
                    <a:bodyPr/>
                    <a:lstStyle/>
                    <a:p>
                      <a:r>
                        <a:rPr sz="1000"/>
                        <a:t>EW 6</a:t>
                      </a:r>
                    </a:p>
                  </a:txBody>
                  <a:tcPr/>
                </a:tc>
                <a:tc>
                  <a:txBody>
                    <a:bodyPr/>
                    <a:lstStyle/>
                    <a:p>
                      <a:r>
                        <a:rPr sz="1000"/>
                        <a:t>1.72E+00</a:t>
                      </a:r>
                    </a:p>
                  </a:txBody>
                  <a:tcPr/>
                </a:tc>
                <a:tc>
                  <a:txBody>
                    <a:bodyPr/>
                    <a:lstStyle/>
                    <a:p>
                      <a:r>
                        <a:rPr sz="1000"/>
                        <a:t>9.17E+00</a:t>
                      </a:r>
                    </a:p>
                  </a:txBody>
                  <a:tcPr/>
                </a:tc>
                <a:tc>
                  <a:txBody>
                    <a:bodyPr/>
                    <a:lstStyle/>
                    <a:p>
                      <a:r>
                        <a:rPr sz="1000"/>
                        <a:t>3.06E+01</a:t>
                      </a:r>
                    </a:p>
                  </a:txBody>
                  <a:tcPr/>
                </a:tc>
                <a:tc>
                  <a:txBody>
                    <a:bodyPr/>
                    <a:lstStyle/>
                    <a:p>
                      <a:r>
                        <a:rPr sz="1000"/>
                        <a:t>1.16E+01</a:t>
                      </a:r>
                    </a:p>
                  </a:txBody>
                  <a:tcPr/>
                </a:tc>
              </a:tr>
              <a:tr h="1">
                <a:tc>
                  <a:txBody>
                    <a:bodyPr/>
                    <a:lstStyle/>
                    <a:p>
                      <a:r>
                        <a:rPr sz="1000"/>
                        <a:t>EW</a:t>
                      </a:r>
                    </a:p>
                  </a:txBody>
                  <a:tcPr/>
                </a:tc>
                <a:tc>
                  <a:txBody>
                    <a:bodyPr/>
                    <a:lstStyle/>
                    <a:p>
                      <a:r>
                        <a:rPr sz="1000"/>
                        <a:t>2.33E+00</a:t>
                      </a:r>
                    </a:p>
                  </a:txBody>
                  <a:tcPr/>
                </a:tc>
                <a:tc>
                  <a:txBody>
                    <a:bodyPr/>
                    <a:lstStyle/>
                    <a:p>
                      <a:r>
                        <a:rPr sz="1000"/>
                        <a:t>1.26E+01</a:t>
                      </a:r>
                    </a:p>
                  </a:txBody>
                  <a:tcPr/>
                </a:tc>
                <a:tc>
                  <a:txBody>
                    <a:bodyPr/>
                    <a:lstStyle/>
                    <a:p>
                      <a:r>
                        <a:rPr sz="1000"/>
                        <a:t>4.68E+01</a:t>
                      </a:r>
                    </a:p>
                  </a:txBody>
                  <a:tcPr/>
                </a:tc>
                <a:tc>
                  <a:txBody>
                    <a:bodyPr/>
                    <a:lstStyle/>
                    <a:p>
                      <a:r>
                        <a:rPr sz="1000"/>
                        <a:t>1.71E+01</a:t>
                      </a:r>
                    </a:p>
                  </a:txBody>
                  <a:tcPr/>
                </a:tc>
              </a:tr>
            </a:tbl>
          </a:graphicData>
        </a:graphic>
      </p:graphicFrame>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07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Mean elongation direction of fallout deposits for Plinian eruption at Cotopaxi</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What is the mean direction (in degrees from N) of the axis of main elongation of the isopachs (i.e. the downwind range) of the F2, F4, Layer 3 and Layer 5 plinian fall deposits at Cotopaxi volcano, described in Hall and Mothes [2008] and Barberi et al. [1995]?</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02.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02.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02.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andesitic magma</a:t>
            </a:r>
          </a:p>
        </p:txBody>
      </p:sp>
      <p:sp>
        <p:nvSpPr>
          <p:cNvPr id="6" name="TextBox 5"/>
          <p:cNvSpPr txBox="1"/>
          <p:nvPr/>
        </p:nvSpPr>
        <p:spPr>
          <a:xfrm>
            <a:off x="914400" y="1828800"/>
            <a:ext cx="3657600" cy="4572000"/>
          </a:xfrm>
          <a:prstGeom prst="rect">
            <a:avLst/>
          </a:prstGeom>
          <a:noFill/>
        </p:spPr>
        <p:txBody>
          <a:bodyPr wrap="square">
            <a:spAutoFit/>
          </a:bodyPr>
          <a:lstStyle/>
          <a:p>
            <a:pPr>
              <a:defRPr sz="1552"/>
            </a:pPr>
            <a:r>
              <a:t>Given the present state of Cotopaxi volcano and your knowledge of its past eruptive chronology, how much probability do you assign to the possibility that, for the next eruption at Cotopaxi, the magma involved would be totally or predominantly of andesitic composition?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5.07E+01</a:t>
                      </a:r>
                    </a:p>
                  </a:txBody>
                  <a:tcPr/>
                </a:tc>
                <a:tc>
                  <a:txBody>
                    <a:bodyPr/>
                    <a:lstStyle/>
                    <a:p>
                      <a:r>
                        <a:rPr sz="1000"/>
                        <a:t>8.22E+01</a:t>
                      </a:r>
                    </a:p>
                  </a:txBody>
                  <a:tcPr/>
                </a:tc>
                <a:tc>
                  <a:txBody>
                    <a:bodyPr/>
                    <a:lstStyle/>
                    <a:p>
                      <a:r>
                        <a:rPr sz="1000"/>
                        <a:t>9.32E+01</a:t>
                      </a:r>
                    </a:p>
                  </a:txBody>
                  <a:tcPr/>
                </a:tc>
                <a:tc>
                  <a:txBody>
                    <a:bodyPr/>
                    <a:lstStyle/>
                    <a:p>
                      <a:r>
                        <a:rPr sz="1000"/>
                        <a:t>7.77E+01</a:t>
                      </a:r>
                    </a:p>
                  </a:txBody>
                  <a:tcPr/>
                </a:tc>
              </a:tr>
              <a:tr h="0">
                <a:tc>
                  <a:txBody>
                    <a:bodyPr/>
                    <a:lstStyle/>
                    <a:p>
                      <a:r>
                        <a:rPr sz="1000"/>
                        <a:t>Cooke 6</a:t>
                      </a:r>
                    </a:p>
                  </a:txBody>
                  <a:tcPr/>
                </a:tc>
                <a:tc>
                  <a:txBody>
                    <a:bodyPr/>
                    <a:lstStyle/>
                    <a:p>
                      <a:r>
                        <a:rPr sz="1000"/>
                        <a:t>7.33E+01</a:t>
                      </a:r>
                    </a:p>
                  </a:txBody>
                  <a:tcPr/>
                </a:tc>
                <a:tc>
                  <a:txBody>
                    <a:bodyPr/>
                    <a:lstStyle/>
                    <a:p>
                      <a:r>
                        <a:rPr sz="1000"/>
                        <a:t>9.23E+01</a:t>
                      </a:r>
                    </a:p>
                  </a:txBody>
                  <a:tcPr/>
                </a:tc>
                <a:tc>
                  <a:txBody>
                    <a:bodyPr/>
                    <a:lstStyle/>
                    <a:p>
                      <a:r>
                        <a:rPr sz="1000"/>
                        <a:t>9.86E+01</a:t>
                      </a:r>
                    </a:p>
                  </a:txBody>
                  <a:tcPr/>
                </a:tc>
                <a:tc>
                  <a:txBody>
                    <a:bodyPr/>
                    <a:lstStyle/>
                    <a:p>
                      <a:r>
                        <a:rPr sz="1000"/>
                        <a:t>9.00E+01</a:t>
                      </a:r>
                    </a:p>
                  </a:txBody>
                  <a:tcPr/>
                </a:tc>
              </a:tr>
              <a:tr h="0">
                <a:tc>
                  <a:txBody>
                    <a:bodyPr/>
                    <a:lstStyle/>
                    <a:p>
                      <a:r>
                        <a:rPr sz="1000"/>
                        <a:t>Cooke</a:t>
                      </a:r>
                    </a:p>
                  </a:txBody>
                  <a:tcPr/>
                </a:tc>
                <a:tc>
                  <a:txBody>
                    <a:bodyPr/>
                    <a:lstStyle/>
                    <a:p>
                      <a:r>
                        <a:rPr sz="1000"/>
                        <a:t>6.92E+01</a:t>
                      </a:r>
                    </a:p>
                  </a:txBody>
                  <a:tcPr/>
                </a:tc>
                <a:tc>
                  <a:txBody>
                    <a:bodyPr/>
                    <a:lstStyle/>
                    <a:p>
                      <a:r>
                        <a:rPr sz="1000"/>
                        <a:t>9.12E+01</a:t>
                      </a:r>
                    </a:p>
                  </a:txBody>
                  <a:tcPr/>
                </a:tc>
                <a:tc>
                  <a:txBody>
                    <a:bodyPr/>
                    <a:lstStyle/>
                    <a:p>
                      <a:r>
                        <a:rPr sz="1000"/>
                        <a:t>9.84E+01</a:t>
                      </a:r>
                    </a:p>
                  </a:txBody>
                  <a:tcPr/>
                </a:tc>
                <a:tc>
                  <a:txBody>
                    <a:bodyPr/>
                    <a:lstStyle/>
                    <a:p>
                      <a:r>
                        <a:rPr sz="1000"/>
                        <a:t>8.85E+01</a:t>
                      </a:r>
                    </a:p>
                  </a:txBody>
                  <a:tcPr/>
                </a:tc>
              </a:tr>
              <a:tr h="0">
                <a:tc>
                  <a:txBody>
                    <a:bodyPr/>
                    <a:lstStyle/>
                    <a:p>
                      <a:r>
                        <a:rPr sz="1000"/>
                        <a:t>EW 5</a:t>
                      </a:r>
                    </a:p>
                  </a:txBody>
                  <a:tcPr/>
                </a:tc>
                <a:tc>
                  <a:txBody>
                    <a:bodyPr/>
                    <a:lstStyle/>
                    <a:p>
                      <a:r>
                        <a:rPr sz="1000"/>
                        <a:t>4.46E+01</a:t>
                      </a:r>
                    </a:p>
                  </a:txBody>
                  <a:tcPr/>
                </a:tc>
                <a:tc>
                  <a:txBody>
                    <a:bodyPr/>
                    <a:lstStyle/>
                    <a:p>
                      <a:r>
                        <a:rPr sz="1000"/>
                        <a:t>7.93E+01</a:t>
                      </a:r>
                    </a:p>
                  </a:txBody>
                  <a:tcPr/>
                </a:tc>
                <a:tc>
                  <a:txBody>
                    <a:bodyPr/>
                    <a:lstStyle/>
                    <a:p>
                      <a:r>
                        <a:rPr sz="1000"/>
                        <a:t>9.37E+01</a:t>
                      </a:r>
                    </a:p>
                  </a:txBody>
                  <a:tcPr/>
                </a:tc>
                <a:tc>
                  <a:txBody>
                    <a:bodyPr/>
                    <a:lstStyle/>
                    <a:p>
                      <a:r>
                        <a:rPr sz="1000"/>
                        <a:t>7.50E+01</a:t>
                      </a:r>
                    </a:p>
                  </a:txBody>
                  <a:tcPr/>
                </a:tc>
              </a:tr>
              <a:tr h="0">
                <a:tc>
                  <a:txBody>
                    <a:bodyPr/>
                    <a:lstStyle/>
                    <a:p>
                      <a:r>
                        <a:rPr sz="1000"/>
                        <a:t>EW 6</a:t>
                      </a:r>
                    </a:p>
                  </a:txBody>
                  <a:tcPr/>
                </a:tc>
                <a:tc>
                  <a:txBody>
                    <a:bodyPr/>
                    <a:lstStyle/>
                    <a:p>
                      <a:r>
                        <a:rPr sz="1000"/>
                        <a:t>6.94E+01</a:t>
                      </a:r>
                    </a:p>
                  </a:txBody>
                  <a:tcPr/>
                </a:tc>
                <a:tc>
                  <a:txBody>
                    <a:bodyPr/>
                    <a:lstStyle/>
                    <a:p>
                      <a:r>
                        <a:rPr sz="1000"/>
                        <a:t>9.08E+01</a:t>
                      </a:r>
                    </a:p>
                  </a:txBody>
                  <a:tcPr/>
                </a:tc>
                <a:tc>
                  <a:txBody>
                    <a:bodyPr/>
                    <a:lstStyle/>
                    <a:p>
                      <a:r>
                        <a:rPr sz="1000"/>
                        <a:t>9.83E+01</a:t>
                      </a:r>
                    </a:p>
                  </a:txBody>
                  <a:tcPr/>
                </a:tc>
                <a:tc>
                  <a:txBody>
                    <a:bodyPr/>
                    <a:lstStyle/>
                    <a:p>
                      <a:r>
                        <a:rPr sz="1000"/>
                        <a:t>8.84E+01</a:t>
                      </a:r>
                    </a:p>
                  </a:txBody>
                  <a:tcPr/>
                </a:tc>
              </a:tr>
              <a:tr h="1">
                <a:tc>
                  <a:txBody>
                    <a:bodyPr/>
                    <a:lstStyle/>
                    <a:p>
                      <a:r>
                        <a:rPr sz="1000"/>
                        <a:t>EW</a:t>
                      </a:r>
                    </a:p>
                  </a:txBody>
                  <a:tcPr/>
                </a:tc>
                <a:tc>
                  <a:txBody>
                    <a:bodyPr/>
                    <a:lstStyle/>
                    <a:p>
                      <a:r>
                        <a:rPr sz="1000"/>
                        <a:t>5.32E+01</a:t>
                      </a:r>
                    </a:p>
                  </a:txBody>
                  <a:tcPr/>
                </a:tc>
                <a:tc>
                  <a:txBody>
                    <a:bodyPr/>
                    <a:lstStyle/>
                    <a:p>
                      <a:r>
                        <a:rPr sz="1000"/>
                        <a:t>8.74E+01</a:t>
                      </a:r>
                    </a:p>
                  </a:txBody>
                  <a:tcPr/>
                </a:tc>
                <a:tc>
                  <a:txBody>
                    <a:bodyPr/>
                    <a:lstStyle/>
                    <a:p>
                      <a:r>
                        <a:rPr sz="1000"/>
                        <a:t>9.77E+01</a:t>
                      </a:r>
                    </a:p>
                  </a:txBody>
                  <a:tcPr/>
                </a:tc>
                <a:tc>
                  <a:txBody>
                    <a:bodyPr/>
                    <a:lstStyle/>
                    <a:p>
                      <a:r>
                        <a:rPr sz="1000"/>
                        <a:t>8.29E+01</a:t>
                      </a:r>
                    </a:p>
                  </a:txBody>
                  <a:tcPr/>
                </a:tc>
              </a:tr>
            </a:tbl>
          </a:graphicData>
        </a:graphic>
      </p:graphicFrame>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03.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03.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03.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rhyolitic magma, SubPlinian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474"/>
            </a:pPr>
            <a:r>
              <a:t>Given the present state of Cotopaxi volcano and your knowledge of its past eruptive chronology, how much probability do you assign to the possibility that at Cotopaxi, in case that the next eruption would involve totally or predominantly rhyolitic magma, the eruption would be SubPlinian (VEI 3-4)?</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2.39E+01</a:t>
                      </a:r>
                    </a:p>
                  </a:txBody>
                  <a:tcPr/>
                </a:tc>
                <a:tc>
                  <a:txBody>
                    <a:bodyPr/>
                    <a:lstStyle/>
                    <a:p>
                      <a:r>
                        <a:rPr sz="1000"/>
                        <a:t>5.31E+01</a:t>
                      </a:r>
                    </a:p>
                  </a:txBody>
                  <a:tcPr/>
                </a:tc>
                <a:tc>
                  <a:txBody>
                    <a:bodyPr/>
                    <a:lstStyle/>
                    <a:p>
                      <a:r>
                        <a:rPr sz="1000"/>
                        <a:t>7.86E+01</a:t>
                      </a:r>
                    </a:p>
                  </a:txBody>
                  <a:tcPr/>
                </a:tc>
                <a:tc>
                  <a:txBody>
                    <a:bodyPr/>
                    <a:lstStyle/>
                    <a:p>
                      <a:r>
                        <a:rPr sz="1000"/>
                        <a:t>5.25E+01</a:t>
                      </a:r>
                    </a:p>
                  </a:txBody>
                  <a:tcPr/>
                </a:tc>
              </a:tr>
              <a:tr h="0">
                <a:tc>
                  <a:txBody>
                    <a:bodyPr/>
                    <a:lstStyle/>
                    <a:p>
                      <a:r>
                        <a:rPr sz="1000"/>
                        <a:t>Cooke 6</a:t>
                      </a:r>
                    </a:p>
                  </a:txBody>
                  <a:tcPr/>
                </a:tc>
                <a:tc>
                  <a:txBody>
                    <a:bodyPr/>
                    <a:lstStyle/>
                    <a:p>
                      <a:r>
                        <a:rPr sz="1000"/>
                        <a:t>1.33E+01</a:t>
                      </a:r>
                    </a:p>
                  </a:txBody>
                  <a:tcPr/>
                </a:tc>
                <a:tc>
                  <a:txBody>
                    <a:bodyPr/>
                    <a:lstStyle/>
                    <a:p>
                      <a:r>
                        <a:rPr sz="1000"/>
                        <a:t>4.58E+01</a:t>
                      </a:r>
                    </a:p>
                  </a:txBody>
                  <a:tcPr/>
                </a:tc>
                <a:tc>
                  <a:txBody>
                    <a:bodyPr/>
                    <a:lstStyle/>
                    <a:p>
                      <a:r>
                        <a:rPr sz="1000"/>
                        <a:t>7.67E+01</a:t>
                      </a:r>
                    </a:p>
                  </a:txBody>
                  <a:tcPr/>
                </a:tc>
                <a:tc>
                  <a:txBody>
                    <a:bodyPr/>
                    <a:lstStyle/>
                    <a:p>
                      <a:r>
                        <a:rPr sz="1000"/>
                        <a:t>4.57E+01</a:t>
                      </a:r>
                    </a:p>
                  </a:txBody>
                  <a:tcPr/>
                </a:tc>
              </a:tr>
              <a:tr h="0">
                <a:tc>
                  <a:txBody>
                    <a:bodyPr/>
                    <a:lstStyle/>
                    <a:p>
                      <a:r>
                        <a:rPr sz="1000"/>
                        <a:t>Cooke</a:t>
                      </a:r>
                    </a:p>
                  </a:txBody>
                  <a:tcPr/>
                </a:tc>
                <a:tc>
                  <a:txBody>
                    <a:bodyPr/>
                    <a:lstStyle/>
                    <a:p>
                      <a:r>
                        <a:rPr sz="1000"/>
                        <a:t>1.39E+01</a:t>
                      </a:r>
                    </a:p>
                  </a:txBody>
                  <a:tcPr/>
                </a:tc>
                <a:tc>
                  <a:txBody>
                    <a:bodyPr/>
                    <a:lstStyle/>
                    <a:p>
                      <a:r>
                        <a:rPr sz="1000"/>
                        <a:t>4.77E+01</a:t>
                      </a:r>
                    </a:p>
                  </a:txBody>
                  <a:tcPr/>
                </a:tc>
                <a:tc>
                  <a:txBody>
                    <a:bodyPr/>
                    <a:lstStyle/>
                    <a:p>
                      <a:r>
                        <a:rPr sz="1000"/>
                        <a:t>7.66E+01</a:t>
                      </a:r>
                    </a:p>
                  </a:txBody>
                  <a:tcPr/>
                </a:tc>
                <a:tc>
                  <a:txBody>
                    <a:bodyPr/>
                    <a:lstStyle/>
                    <a:p>
                      <a:r>
                        <a:rPr sz="1000"/>
                        <a:t>4.70E+01</a:t>
                      </a:r>
                    </a:p>
                  </a:txBody>
                  <a:tcPr/>
                </a:tc>
              </a:tr>
              <a:tr h="0">
                <a:tc>
                  <a:txBody>
                    <a:bodyPr/>
                    <a:lstStyle/>
                    <a:p>
                      <a:r>
                        <a:rPr sz="1000"/>
                        <a:t>EW 5</a:t>
                      </a:r>
                    </a:p>
                  </a:txBody>
                  <a:tcPr/>
                </a:tc>
                <a:tc>
                  <a:txBody>
                    <a:bodyPr/>
                    <a:lstStyle/>
                    <a:p>
                      <a:r>
                        <a:rPr sz="1000"/>
                        <a:t>1.40E+01</a:t>
                      </a:r>
                    </a:p>
                  </a:txBody>
                  <a:tcPr/>
                </a:tc>
                <a:tc>
                  <a:txBody>
                    <a:bodyPr/>
                    <a:lstStyle/>
                    <a:p>
                      <a:r>
                        <a:rPr sz="1000"/>
                        <a:t>4.81E+01</a:t>
                      </a:r>
                    </a:p>
                  </a:txBody>
                  <a:tcPr/>
                </a:tc>
                <a:tc>
                  <a:txBody>
                    <a:bodyPr/>
                    <a:lstStyle/>
                    <a:p>
                      <a:r>
                        <a:rPr sz="1000"/>
                        <a:t>7.46E+01</a:t>
                      </a:r>
                    </a:p>
                  </a:txBody>
                  <a:tcPr/>
                </a:tc>
                <a:tc>
                  <a:txBody>
                    <a:bodyPr/>
                    <a:lstStyle/>
                    <a:p>
                      <a:r>
                        <a:rPr sz="1000"/>
                        <a:t>4.71E+01</a:t>
                      </a:r>
                    </a:p>
                  </a:txBody>
                  <a:tcPr/>
                </a:tc>
              </a:tr>
              <a:tr h="0">
                <a:tc>
                  <a:txBody>
                    <a:bodyPr/>
                    <a:lstStyle/>
                    <a:p>
                      <a:r>
                        <a:rPr sz="1000"/>
                        <a:t>EW 6</a:t>
                      </a:r>
                    </a:p>
                  </a:txBody>
                  <a:tcPr/>
                </a:tc>
                <a:tc>
                  <a:txBody>
                    <a:bodyPr/>
                    <a:lstStyle/>
                    <a:p>
                      <a:r>
                        <a:rPr sz="1000"/>
                        <a:t>1.07E+01</a:t>
                      </a:r>
                    </a:p>
                  </a:txBody>
                  <a:tcPr/>
                </a:tc>
                <a:tc>
                  <a:txBody>
                    <a:bodyPr/>
                    <a:lstStyle/>
                    <a:p>
                      <a:r>
                        <a:rPr sz="1000"/>
                        <a:t>4.32E+01</a:t>
                      </a:r>
                    </a:p>
                  </a:txBody>
                  <a:tcPr/>
                </a:tc>
                <a:tc>
                  <a:txBody>
                    <a:bodyPr/>
                    <a:lstStyle/>
                    <a:p>
                      <a:r>
                        <a:rPr sz="1000"/>
                        <a:t>8.01E+01</a:t>
                      </a:r>
                    </a:p>
                  </a:txBody>
                  <a:tcPr/>
                </a:tc>
                <a:tc>
                  <a:txBody>
                    <a:bodyPr/>
                    <a:lstStyle/>
                    <a:p>
                      <a:r>
                        <a:rPr sz="1000"/>
                        <a:t>4.39E+01</a:t>
                      </a:r>
                    </a:p>
                  </a:txBody>
                  <a:tcPr/>
                </a:tc>
              </a:tr>
              <a:tr h="1">
                <a:tc>
                  <a:txBody>
                    <a:bodyPr/>
                    <a:lstStyle/>
                    <a:p>
                      <a:r>
                        <a:rPr sz="1000"/>
                        <a:t>EW</a:t>
                      </a:r>
                    </a:p>
                  </a:txBody>
                  <a:tcPr/>
                </a:tc>
                <a:tc>
                  <a:txBody>
                    <a:bodyPr/>
                    <a:lstStyle/>
                    <a:p>
                      <a:r>
                        <a:rPr sz="1000"/>
                        <a:t>1.13E+01</a:t>
                      </a:r>
                    </a:p>
                  </a:txBody>
                  <a:tcPr/>
                </a:tc>
                <a:tc>
                  <a:txBody>
                    <a:bodyPr/>
                    <a:lstStyle/>
                    <a:p>
                      <a:r>
                        <a:rPr sz="1000"/>
                        <a:t>4.47E+01</a:t>
                      </a:r>
                    </a:p>
                  </a:txBody>
                  <a:tcPr/>
                </a:tc>
                <a:tc>
                  <a:txBody>
                    <a:bodyPr/>
                    <a:lstStyle/>
                    <a:p>
                      <a:r>
                        <a:rPr sz="1000"/>
                        <a:t>7.75E+01</a:t>
                      </a:r>
                    </a:p>
                  </a:txBody>
                  <a:tcPr/>
                </a:tc>
                <a:tc>
                  <a:txBody>
                    <a:bodyPr/>
                    <a:lstStyle/>
                    <a:p>
                      <a:r>
                        <a:rPr sz="1000"/>
                        <a:t>4.47E+01</a:t>
                      </a:r>
                    </a:p>
                  </a:txBody>
                  <a:tcPr/>
                </a:tc>
              </a:tr>
            </a:tbl>
          </a:graphicData>
        </a:graphic>
      </p:graphicFrame>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04.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04.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04.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rhyolitic magma, Plinian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414"/>
            </a:pPr>
            <a:r>
              <a:t>Given the present state of Cotopaxi volcano and your knowledge of its past eruptive chronology, how much probability do you assign to the possibility that at Cotopaxi, in case that the next eruption would involve totally or predominantly rhyolitic magma, the eruption would be similar to the F-2/F-4 ones (Plinian, VEI 4-5)?</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1.12E+01</a:t>
                      </a:r>
                    </a:p>
                  </a:txBody>
                  <a:tcPr/>
                </a:tc>
                <a:tc>
                  <a:txBody>
                    <a:bodyPr/>
                    <a:lstStyle/>
                    <a:p>
                      <a:r>
                        <a:rPr sz="1000"/>
                        <a:t>3.52E+01</a:t>
                      </a:r>
                    </a:p>
                  </a:txBody>
                  <a:tcPr/>
                </a:tc>
                <a:tc>
                  <a:txBody>
                    <a:bodyPr/>
                    <a:lstStyle/>
                    <a:p>
                      <a:r>
                        <a:rPr sz="1000"/>
                        <a:t>6.25E+01</a:t>
                      </a:r>
                    </a:p>
                  </a:txBody>
                  <a:tcPr/>
                </a:tc>
                <a:tc>
                  <a:txBody>
                    <a:bodyPr/>
                    <a:lstStyle/>
                    <a:p>
                      <a:r>
                        <a:rPr sz="1000"/>
                        <a:t>3.56E+01</a:t>
                      </a:r>
                    </a:p>
                  </a:txBody>
                  <a:tcPr/>
                </a:tc>
              </a:tr>
              <a:tr h="0">
                <a:tc>
                  <a:txBody>
                    <a:bodyPr/>
                    <a:lstStyle/>
                    <a:p>
                      <a:r>
                        <a:rPr sz="1000"/>
                        <a:t>Cooke 6</a:t>
                      </a:r>
                    </a:p>
                  </a:txBody>
                  <a:tcPr/>
                </a:tc>
                <a:tc>
                  <a:txBody>
                    <a:bodyPr/>
                    <a:lstStyle/>
                    <a:p>
                      <a:r>
                        <a:rPr sz="1000"/>
                        <a:t>8.75E+00</a:t>
                      </a:r>
                    </a:p>
                  </a:txBody>
                  <a:tcPr/>
                </a:tc>
                <a:tc>
                  <a:txBody>
                    <a:bodyPr/>
                    <a:lstStyle/>
                    <a:p>
                      <a:r>
                        <a:rPr sz="1000"/>
                        <a:t>3.50E+01</a:t>
                      </a:r>
                    </a:p>
                  </a:txBody>
                  <a:tcPr/>
                </a:tc>
                <a:tc>
                  <a:txBody>
                    <a:bodyPr/>
                    <a:lstStyle/>
                    <a:p>
                      <a:r>
                        <a:rPr sz="1000"/>
                        <a:t>6.96E+01</a:t>
                      </a:r>
                    </a:p>
                  </a:txBody>
                  <a:tcPr/>
                </a:tc>
                <a:tc>
                  <a:txBody>
                    <a:bodyPr/>
                    <a:lstStyle/>
                    <a:p>
                      <a:r>
                        <a:rPr sz="1000"/>
                        <a:t>3.65E+01</a:t>
                      </a:r>
                    </a:p>
                  </a:txBody>
                  <a:tcPr/>
                </a:tc>
              </a:tr>
              <a:tr h="0">
                <a:tc>
                  <a:txBody>
                    <a:bodyPr/>
                    <a:lstStyle/>
                    <a:p>
                      <a:r>
                        <a:rPr sz="1000"/>
                        <a:t>Cooke</a:t>
                      </a:r>
                    </a:p>
                  </a:txBody>
                  <a:tcPr/>
                </a:tc>
                <a:tc>
                  <a:txBody>
                    <a:bodyPr/>
                    <a:lstStyle/>
                    <a:p>
                      <a:r>
                        <a:rPr sz="1000"/>
                        <a:t>9.27E+00</a:t>
                      </a:r>
                    </a:p>
                  </a:txBody>
                  <a:tcPr/>
                </a:tc>
                <a:tc>
                  <a:txBody>
                    <a:bodyPr/>
                    <a:lstStyle/>
                    <a:p>
                      <a:r>
                        <a:rPr sz="1000"/>
                        <a:t>3.46E+01</a:t>
                      </a:r>
                    </a:p>
                  </a:txBody>
                  <a:tcPr/>
                </a:tc>
                <a:tc>
                  <a:txBody>
                    <a:bodyPr/>
                    <a:lstStyle/>
                    <a:p>
                      <a:r>
                        <a:rPr sz="1000"/>
                        <a:t>6.84E+01</a:t>
                      </a:r>
                    </a:p>
                  </a:txBody>
                  <a:tcPr/>
                </a:tc>
                <a:tc>
                  <a:txBody>
                    <a:bodyPr/>
                    <a:lstStyle/>
                    <a:p>
                      <a:r>
                        <a:rPr sz="1000"/>
                        <a:t>3.62E+01</a:t>
                      </a:r>
                    </a:p>
                  </a:txBody>
                  <a:tcPr/>
                </a:tc>
              </a:tr>
              <a:tr h="0">
                <a:tc>
                  <a:txBody>
                    <a:bodyPr/>
                    <a:lstStyle/>
                    <a:p>
                      <a:r>
                        <a:rPr sz="1000"/>
                        <a:t>EW 5</a:t>
                      </a:r>
                    </a:p>
                  </a:txBody>
                  <a:tcPr/>
                </a:tc>
                <a:tc>
                  <a:txBody>
                    <a:bodyPr/>
                    <a:lstStyle/>
                    <a:p>
                      <a:r>
                        <a:rPr sz="1000"/>
                        <a:t>1.04E+01</a:t>
                      </a:r>
                    </a:p>
                  </a:txBody>
                  <a:tcPr/>
                </a:tc>
                <a:tc>
                  <a:txBody>
                    <a:bodyPr/>
                    <a:lstStyle/>
                    <a:p>
                      <a:r>
                        <a:rPr sz="1000"/>
                        <a:t>3.20E+01</a:t>
                      </a:r>
                    </a:p>
                  </a:txBody>
                  <a:tcPr/>
                </a:tc>
                <a:tc>
                  <a:txBody>
                    <a:bodyPr/>
                    <a:lstStyle/>
                    <a:p>
                      <a:r>
                        <a:rPr sz="1000"/>
                        <a:t>6.25E+01</a:t>
                      </a:r>
                    </a:p>
                  </a:txBody>
                  <a:tcPr/>
                </a:tc>
                <a:tc>
                  <a:txBody>
                    <a:bodyPr/>
                    <a:lstStyle/>
                    <a:p>
                      <a:r>
                        <a:rPr sz="1000"/>
                        <a:t>3.37E+01</a:t>
                      </a:r>
                    </a:p>
                  </a:txBody>
                  <a:tcPr/>
                </a:tc>
              </a:tr>
              <a:tr h="0">
                <a:tc>
                  <a:txBody>
                    <a:bodyPr/>
                    <a:lstStyle/>
                    <a:p>
                      <a:r>
                        <a:rPr sz="1000"/>
                        <a:t>EW 6</a:t>
                      </a:r>
                    </a:p>
                  </a:txBody>
                  <a:tcPr/>
                </a:tc>
                <a:tc>
                  <a:txBody>
                    <a:bodyPr/>
                    <a:lstStyle/>
                    <a:p>
                      <a:r>
                        <a:rPr sz="1000"/>
                        <a:t>5.35E+00</a:t>
                      </a:r>
                    </a:p>
                  </a:txBody>
                  <a:tcPr/>
                </a:tc>
                <a:tc>
                  <a:txBody>
                    <a:bodyPr/>
                    <a:lstStyle/>
                    <a:p>
                      <a:r>
                        <a:rPr sz="1000"/>
                        <a:t>3.43E+01</a:t>
                      </a:r>
                    </a:p>
                  </a:txBody>
                  <a:tcPr/>
                </a:tc>
                <a:tc>
                  <a:txBody>
                    <a:bodyPr/>
                    <a:lstStyle/>
                    <a:p>
                      <a:r>
                        <a:rPr sz="1000"/>
                        <a:t>7.22E+01</a:t>
                      </a:r>
                    </a:p>
                  </a:txBody>
                  <a:tcPr/>
                </a:tc>
                <a:tc>
                  <a:txBody>
                    <a:bodyPr/>
                    <a:lstStyle/>
                    <a:p>
                      <a:r>
                        <a:rPr sz="1000"/>
                        <a:t>3.56E+01</a:t>
                      </a:r>
                    </a:p>
                  </a:txBody>
                  <a:tcPr/>
                </a:tc>
              </a:tr>
              <a:tr h="1">
                <a:tc>
                  <a:txBody>
                    <a:bodyPr/>
                    <a:lstStyle/>
                    <a:p>
                      <a:r>
                        <a:rPr sz="1000"/>
                        <a:t>EW</a:t>
                      </a:r>
                    </a:p>
                  </a:txBody>
                  <a:tcPr/>
                </a:tc>
                <a:tc>
                  <a:txBody>
                    <a:bodyPr/>
                    <a:lstStyle/>
                    <a:p>
                      <a:r>
                        <a:rPr sz="1000"/>
                        <a:t>6.43E+00</a:t>
                      </a:r>
                    </a:p>
                  </a:txBody>
                  <a:tcPr/>
                </a:tc>
                <a:tc>
                  <a:txBody>
                    <a:bodyPr/>
                    <a:lstStyle/>
                    <a:p>
                      <a:r>
                        <a:rPr sz="1000"/>
                        <a:t>3.39E+01</a:t>
                      </a:r>
                    </a:p>
                  </a:txBody>
                  <a:tcPr/>
                </a:tc>
                <a:tc>
                  <a:txBody>
                    <a:bodyPr/>
                    <a:lstStyle/>
                    <a:p>
                      <a:r>
                        <a:rPr sz="1000"/>
                        <a:t>6.99E+01</a:t>
                      </a:r>
                    </a:p>
                  </a:txBody>
                  <a:tcPr/>
                </a:tc>
                <a:tc>
                  <a:txBody>
                    <a:bodyPr/>
                    <a:lstStyle/>
                    <a:p>
                      <a:r>
                        <a:rPr sz="1000"/>
                        <a:t>3.53E+01</a:t>
                      </a:r>
                    </a:p>
                  </a:txBody>
                  <a:tcPr/>
                </a:tc>
              </a:tr>
            </a:tbl>
          </a:graphicData>
        </a:graphic>
      </p:graphicFrame>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05.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05.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05.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rhyolitic magma, other eruption type</a:t>
            </a:r>
          </a:p>
        </p:txBody>
      </p:sp>
      <p:sp>
        <p:nvSpPr>
          <p:cNvPr id="6" name="TextBox 5"/>
          <p:cNvSpPr txBox="1"/>
          <p:nvPr/>
        </p:nvSpPr>
        <p:spPr>
          <a:xfrm>
            <a:off x="914400" y="1828800"/>
            <a:ext cx="3657600" cy="4572000"/>
          </a:xfrm>
          <a:prstGeom prst="rect">
            <a:avLst/>
          </a:prstGeom>
          <a:noFill/>
        </p:spPr>
        <p:txBody>
          <a:bodyPr wrap="square">
            <a:spAutoFit/>
          </a:bodyPr>
          <a:lstStyle/>
          <a:p>
            <a:pPr>
              <a:defRPr sz="1403"/>
            </a:pPr>
            <a:r>
              <a:t>Given the present state of Cotopaxi volcano and your knowledge of its past eruptive chronology, how much probability do you assign to the possibility that at Cotopaxi, in case that the next eruption would involve totally or predominantly rhyolitic magma, the eruption would be of different type with respect to the previous ones?</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2.91E+00</a:t>
                      </a:r>
                    </a:p>
                  </a:txBody>
                  <a:tcPr/>
                </a:tc>
                <a:tc>
                  <a:txBody>
                    <a:bodyPr/>
                    <a:lstStyle/>
                    <a:p>
                      <a:r>
                        <a:rPr sz="1000"/>
                        <a:t>8.34E+00</a:t>
                      </a:r>
                    </a:p>
                  </a:txBody>
                  <a:tcPr/>
                </a:tc>
                <a:tc>
                  <a:txBody>
                    <a:bodyPr/>
                    <a:lstStyle/>
                    <a:p>
                      <a:r>
                        <a:rPr sz="1000"/>
                        <a:t>3.96E+01</a:t>
                      </a:r>
                    </a:p>
                  </a:txBody>
                  <a:tcPr/>
                </a:tc>
                <a:tc>
                  <a:txBody>
                    <a:bodyPr/>
                    <a:lstStyle/>
                    <a:p>
                      <a:r>
                        <a:rPr sz="1000"/>
                        <a:t>1.19E+01</a:t>
                      </a:r>
                    </a:p>
                  </a:txBody>
                  <a:tcPr/>
                </a:tc>
              </a:tr>
              <a:tr h="0">
                <a:tc>
                  <a:txBody>
                    <a:bodyPr/>
                    <a:lstStyle/>
                    <a:p>
                      <a:r>
                        <a:rPr sz="1000"/>
                        <a:t>Cooke 6</a:t>
                      </a:r>
                    </a:p>
                  </a:txBody>
                  <a:tcPr/>
                </a:tc>
                <a:tc>
                  <a:txBody>
                    <a:bodyPr/>
                    <a:lstStyle/>
                    <a:p>
                      <a:r>
                        <a:rPr sz="1000"/>
                        <a:t>3.13E+00</a:t>
                      </a:r>
                    </a:p>
                  </a:txBody>
                  <a:tcPr/>
                </a:tc>
                <a:tc>
                  <a:txBody>
                    <a:bodyPr/>
                    <a:lstStyle/>
                    <a:p>
                      <a:r>
                        <a:rPr sz="1000"/>
                        <a:t>1.26E+01</a:t>
                      </a:r>
                    </a:p>
                  </a:txBody>
                  <a:tcPr/>
                </a:tc>
                <a:tc>
                  <a:txBody>
                    <a:bodyPr/>
                    <a:lstStyle/>
                    <a:p>
                      <a:r>
                        <a:rPr sz="1000"/>
                        <a:t>4.98E+01</a:t>
                      </a:r>
                    </a:p>
                  </a:txBody>
                  <a:tcPr/>
                </a:tc>
                <a:tc>
                  <a:txBody>
                    <a:bodyPr/>
                    <a:lstStyle/>
                    <a:p>
                      <a:r>
                        <a:rPr sz="1000"/>
                        <a:t>1.78E+01</a:t>
                      </a:r>
                    </a:p>
                  </a:txBody>
                  <a:tcPr/>
                </a:tc>
              </a:tr>
              <a:tr h="0">
                <a:tc>
                  <a:txBody>
                    <a:bodyPr/>
                    <a:lstStyle/>
                    <a:p>
                      <a:r>
                        <a:rPr sz="1000"/>
                        <a:t>Cooke</a:t>
                      </a:r>
                    </a:p>
                  </a:txBody>
                  <a:tcPr/>
                </a:tc>
                <a:tc>
                  <a:txBody>
                    <a:bodyPr/>
                    <a:lstStyle/>
                    <a:p>
                      <a:r>
                        <a:rPr sz="1000"/>
                        <a:t>2.99E+00</a:t>
                      </a:r>
                    </a:p>
                  </a:txBody>
                  <a:tcPr/>
                </a:tc>
                <a:tc>
                  <a:txBody>
                    <a:bodyPr/>
                    <a:lstStyle/>
                    <a:p>
                      <a:r>
                        <a:rPr sz="1000"/>
                        <a:t>1.16E+01</a:t>
                      </a:r>
                    </a:p>
                  </a:txBody>
                  <a:tcPr/>
                </a:tc>
                <a:tc>
                  <a:txBody>
                    <a:bodyPr/>
                    <a:lstStyle/>
                    <a:p>
                      <a:r>
                        <a:rPr sz="1000"/>
                        <a:t>4.87E+01</a:t>
                      </a:r>
                    </a:p>
                  </a:txBody>
                  <a:tcPr/>
                </a:tc>
                <a:tc>
                  <a:txBody>
                    <a:bodyPr/>
                    <a:lstStyle/>
                    <a:p>
                      <a:r>
                        <a:rPr sz="1000"/>
                        <a:t>1.68E+01</a:t>
                      </a:r>
                    </a:p>
                  </a:txBody>
                  <a:tcPr/>
                </a:tc>
              </a:tr>
              <a:tr h="0">
                <a:tc>
                  <a:txBody>
                    <a:bodyPr/>
                    <a:lstStyle/>
                    <a:p>
                      <a:r>
                        <a:rPr sz="1000"/>
                        <a:t>EW 5</a:t>
                      </a:r>
                    </a:p>
                  </a:txBody>
                  <a:tcPr/>
                </a:tc>
                <a:tc>
                  <a:txBody>
                    <a:bodyPr/>
                    <a:lstStyle/>
                    <a:p>
                      <a:r>
                        <a:rPr sz="1000"/>
                        <a:t>3.70E+00</a:t>
                      </a:r>
                    </a:p>
                  </a:txBody>
                  <a:tcPr/>
                </a:tc>
                <a:tc>
                  <a:txBody>
                    <a:bodyPr/>
                    <a:lstStyle/>
                    <a:p>
                      <a:r>
                        <a:rPr sz="1000"/>
                        <a:t>1.37E+01</a:t>
                      </a:r>
                    </a:p>
                  </a:txBody>
                  <a:tcPr/>
                </a:tc>
                <a:tc>
                  <a:txBody>
                    <a:bodyPr/>
                    <a:lstStyle/>
                    <a:p>
                      <a:r>
                        <a:rPr sz="1000"/>
                        <a:t>4.98E+01</a:t>
                      </a:r>
                    </a:p>
                  </a:txBody>
                  <a:tcPr/>
                </a:tc>
                <a:tc>
                  <a:txBody>
                    <a:bodyPr/>
                    <a:lstStyle/>
                    <a:p>
                      <a:r>
                        <a:rPr sz="1000"/>
                        <a:t>1.92E+01</a:t>
                      </a:r>
                    </a:p>
                  </a:txBody>
                  <a:tcPr/>
                </a:tc>
              </a:tr>
              <a:tr h="0">
                <a:tc>
                  <a:txBody>
                    <a:bodyPr/>
                    <a:lstStyle/>
                    <a:p>
                      <a:r>
                        <a:rPr sz="1000"/>
                        <a:t>EW 6</a:t>
                      </a:r>
                    </a:p>
                  </a:txBody>
                  <a:tcPr/>
                </a:tc>
                <a:tc>
                  <a:txBody>
                    <a:bodyPr/>
                    <a:lstStyle/>
                    <a:p>
                      <a:r>
                        <a:rPr sz="1000"/>
                        <a:t>2.85E+00</a:t>
                      </a:r>
                    </a:p>
                  </a:txBody>
                  <a:tcPr/>
                </a:tc>
                <a:tc>
                  <a:txBody>
                    <a:bodyPr/>
                    <a:lstStyle/>
                    <a:p>
                      <a:r>
                        <a:rPr sz="1000"/>
                        <a:t>1.46E+01</a:t>
                      </a:r>
                    </a:p>
                  </a:txBody>
                  <a:tcPr/>
                </a:tc>
                <a:tc>
                  <a:txBody>
                    <a:bodyPr/>
                    <a:lstStyle/>
                    <a:p>
                      <a:r>
                        <a:rPr sz="1000"/>
                        <a:t>5.56E+01</a:t>
                      </a:r>
                    </a:p>
                  </a:txBody>
                  <a:tcPr/>
                </a:tc>
                <a:tc>
                  <a:txBody>
                    <a:bodyPr/>
                    <a:lstStyle/>
                    <a:p>
                      <a:r>
                        <a:rPr sz="1000"/>
                        <a:t>2.05E+01</a:t>
                      </a:r>
                    </a:p>
                  </a:txBody>
                  <a:tcPr/>
                </a:tc>
              </a:tr>
              <a:tr h="1">
                <a:tc>
                  <a:txBody>
                    <a:bodyPr/>
                    <a:lstStyle/>
                    <a:p>
                      <a:r>
                        <a:rPr sz="1000"/>
                        <a:t>EW</a:t>
                      </a:r>
                    </a:p>
                  </a:txBody>
                  <a:tcPr/>
                </a:tc>
                <a:tc>
                  <a:txBody>
                    <a:bodyPr/>
                    <a:lstStyle/>
                    <a:p>
                      <a:r>
                        <a:rPr sz="1000"/>
                        <a:t>3.15E+00</a:t>
                      </a:r>
                    </a:p>
                  </a:txBody>
                  <a:tcPr/>
                </a:tc>
                <a:tc>
                  <a:txBody>
                    <a:bodyPr/>
                    <a:lstStyle/>
                    <a:p>
                      <a:r>
                        <a:rPr sz="1000"/>
                        <a:t>1.42E+01</a:t>
                      </a:r>
                    </a:p>
                  </a:txBody>
                  <a:tcPr/>
                </a:tc>
                <a:tc>
                  <a:txBody>
                    <a:bodyPr/>
                    <a:lstStyle/>
                    <a:p>
                      <a:r>
                        <a:rPr sz="1000"/>
                        <a:t>5.38E+01</a:t>
                      </a:r>
                    </a:p>
                  </a:txBody>
                  <a:tcPr/>
                </a:tc>
                <a:tc>
                  <a:txBody>
                    <a:bodyPr/>
                    <a:lstStyle/>
                    <a:p>
                      <a:r>
                        <a:rPr sz="1000"/>
                        <a:t>2.00E+01</a:t>
                      </a:r>
                    </a:p>
                  </a:txBody>
                  <a:tcPr/>
                </a:tc>
              </a:tr>
            </a:tbl>
          </a:graphicData>
        </a:graphic>
      </p:graphicFrame>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06.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06.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06.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Hydrovolcanic/Continuos ash emission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345"/>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AD 2015 one (Hydrovolcanic to long-lasting ash emission, VEI 1-2)?</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1.36E+01</a:t>
                      </a:r>
                    </a:p>
                  </a:txBody>
                  <a:tcPr/>
                </a:tc>
                <a:tc>
                  <a:txBody>
                    <a:bodyPr/>
                    <a:lstStyle/>
                    <a:p>
                      <a:r>
                        <a:rPr sz="1000"/>
                        <a:t>3.36E+01</a:t>
                      </a:r>
                    </a:p>
                  </a:txBody>
                  <a:tcPr/>
                </a:tc>
                <a:tc>
                  <a:txBody>
                    <a:bodyPr/>
                    <a:lstStyle/>
                    <a:p>
                      <a:r>
                        <a:rPr sz="1000"/>
                        <a:t>5.45E+01</a:t>
                      </a:r>
                    </a:p>
                  </a:txBody>
                  <a:tcPr/>
                </a:tc>
                <a:tc>
                  <a:txBody>
                    <a:bodyPr/>
                    <a:lstStyle/>
                    <a:p>
                      <a:r>
                        <a:rPr sz="1000"/>
                        <a:t>3.40E+01</a:t>
                      </a:r>
                    </a:p>
                  </a:txBody>
                  <a:tcPr/>
                </a:tc>
              </a:tr>
              <a:tr h="0">
                <a:tc>
                  <a:txBody>
                    <a:bodyPr/>
                    <a:lstStyle/>
                    <a:p>
                      <a:r>
                        <a:rPr sz="1000"/>
                        <a:t>Cooke 6</a:t>
                      </a:r>
                    </a:p>
                  </a:txBody>
                  <a:tcPr/>
                </a:tc>
                <a:tc>
                  <a:txBody>
                    <a:bodyPr/>
                    <a:lstStyle/>
                    <a:p>
                      <a:r>
                        <a:rPr sz="1000"/>
                        <a:t>2.10E+01</a:t>
                      </a:r>
                    </a:p>
                  </a:txBody>
                  <a:tcPr/>
                </a:tc>
                <a:tc>
                  <a:txBody>
                    <a:bodyPr/>
                    <a:lstStyle/>
                    <a:p>
                      <a:r>
                        <a:rPr sz="1000"/>
                        <a:t>5.27E+01</a:t>
                      </a:r>
                    </a:p>
                  </a:txBody>
                  <a:tcPr/>
                </a:tc>
                <a:tc>
                  <a:txBody>
                    <a:bodyPr/>
                    <a:lstStyle/>
                    <a:p>
                      <a:r>
                        <a:rPr sz="1000"/>
                        <a:t>7.59E+01</a:t>
                      </a:r>
                    </a:p>
                  </a:txBody>
                  <a:tcPr/>
                </a:tc>
                <a:tc>
                  <a:txBody>
                    <a:bodyPr/>
                    <a:lstStyle/>
                    <a:p>
                      <a:r>
                        <a:rPr sz="1000"/>
                        <a:t>5.14E+01</a:t>
                      </a:r>
                    </a:p>
                  </a:txBody>
                  <a:tcPr/>
                </a:tc>
              </a:tr>
              <a:tr h="0">
                <a:tc>
                  <a:txBody>
                    <a:bodyPr/>
                    <a:lstStyle/>
                    <a:p>
                      <a:r>
                        <a:rPr sz="1000"/>
                        <a:t>Cooke</a:t>
                      </a:r>
                    </a:p>
                  </a:txBody>
                  <a:tcPr/>
                </a:tc>
                <a:tc>
                  <a:txBody>
                    <a:bodyPr/>
                    <a:lstStyle/>
                    <a:p>
                      <a:r>
                        <a:rPr sz="1000"/>
                        <a:t>2.09E+01</a:t>
                      </a:r>
                    </a:p>
                  </a:txBody>
                  <a:tcPr/>
                </a:tc>
                <a:tc>
                  <a:txBody>
                    <a:bodyPr/>
                    <a:lstStyle/>
                    <a:p>
                      <a:r>
                        <a:rPr sz="1000"/>
                        <a:t>5.08E+01</a:t>
                      </a:r>
                    </a:p>
                  </a:txBody>
                  <a:tcPr/>
                </a:tc>
                <a:tc>
                  <a:txBody>
                    <a:bodyPr/>
                    <a:lstStyle/>
                    <a:p>
                      <a:r>
                        <a:rPr sz="1000"/>
                        <a:t>7.52E+01</a:t>
                      </a:r>
                    </a:p>
                  </a:txBody>
                  <a:tcPr/>
                </a:tc>
                <a:tc>
                  <a:txBody>
                    <a:bodyPr/>
                    <a:lstStyle/>
                    <a:p>
                      <a:r>
                        <a:rPr sz="1000"/>
                        <a:t>4.99E+01</a:t>
                      </a:r>
                    </a:p>
                  </a:txBody>
                  <a:tcPr/>
                </a:tc>
              </a:tr>
              <a:tr h="0">
                <a:tc>
                  <a:txBody>
                    <a:bodyPr/>
                    <a:lstStyle/>
                    <a:p>
                      <a:r>
                        <a:rPr sz="1000"/>
                        <a:t>EW 5</a:t>
                      </a:r>
                    </a:p>
                  </a:txBody>
                  <a:tcPr/>
                </a:tc>
                <a:tc>
                  <a:txBody>
                    <a:bodyPr/>
                    <a:lstStyle/>
                    <a:p>
                      <a:r>
                        <a:rPr sz="1000"/>
                        <a:t>7.27E+00</a:t>
                      </a:r>
                    </a:p>
                  </a:txBody>
                  <a:tcPr/>
                </a:tc>
                <a:tc>
                  <a:txBody>
                    <a:bodyPr/>
                    <a:lstStyle/>
                    <a:p>
                      <a:r>
                        <a:rPr sz="1000"/>
                        <a:t>2.73E+01</a:t>
                      </a:r>
                    </a:p>
                  </a:txBody>
                  <a:tcPr/>
                </a:tc>
                <a:tc>
                  <a:txBody>
                    <a:bodyPr/>
                    <a:lstStyle/>
                    <a:p>
                      <a:r>
                        <a:rPr sz="1000"/>
                        <a:t>5.29E+01</a:t>
                      </a:r>
                    </a:p>
                  </a:txBody>
                  <a:tcPr/>
                </a:tc>
                <a:tc>
                  <a:txBody>
                    <a:bodyPr/>
                    <a:lstStyle/>
                    <a:p>
                      <a:r>
                        <a:rPr sz="1000"/>
                        <a:t>2.84E+01</a:t>
                      </a:r>
                    </a:p>
                  </a:txBody>
                  <a:tcPr/>
                </a:tc>
              </a:tr>
              <a:tr h="0">
                <a:tc>
                  <a:txBody>
                    <a:bodyPr/>
                    <a:lstStyle/>
                    <a:p>
                      <a:r>
                        <a:rPr sz="1000"/>
                        <a:t>EW 6</a:t>
                      </a:r>
                    </a:p>
                  </a:txBody>
                  <a:tcPr/>
                </a:tc>
                <a:tc>
                  <a:txBody>
                    <a:bodyPr/>
                    <a:lstStyle/>
                    <a:p>
                      <a:r>
                        <a:rPr sz="1000"/>
                        <a:t>1.20E+01</a:t>
                      </a:r>
                    </a:p>
                  </a:txBody>
                  <a:tcPr/>
                </a:tc>
                <a:tc>
                  <a:txBody>
                    <a:bodyPr/>
                    <a:lstStyle/>
                    <a:p>
                      <a:r>
                        <a:rPr sz="1000"/>
                        <a:t>4.22E+01</a:t>
                      </a:r>
                    </a:p>
                  </a:txBody>
                  <a:tcPr/>
                </a:tc>
                <a:tc>
                  <a:txBody>
                    <a:bodyPr/>
                    <a:lstStyle/>
                    <a:p>
                      <a:r>
                        <a:rPr sz="1000"/>
                        <a:t>6.94E+01</a:t>
                      </a:r>
                    </a:p>
                  </a:txBody>
                  <a:tcPr/>
                </a:tc>
                <a:tc>
                  <a:txBody>
                    <a:bodyPr/>
                    <a:lstStyle/>
                    <a:p>
                      <a:r>
                        <a:rPr sz="1000"/>
                        <a:t>4.17E+01</a:t>
                      </a:r>
                    </a:p>
                  </a:txBody>
                  <a:tcPr/>
                </a:tc>
              </a:tr>
              <a:tr h="1">
                <a:tc>
                  <a:txBody>
                    <a:bodyPr/>
                    <a:lstStyle/>
                    <a:p>
                      <a:r>
                        <a:rPr sz="1000"/>
                        <a:t>EW</a:t>
                      </a:r>
                    </a:p>
                  </a:txBody>
                  <a:tcPr/>
                </a:tc>
                <a:tc>
                  <a:txBody>
                    <a:bodyPr/>
                    <a:lstStyle/>
                    <a:p>
                      <a:r>
                        <a:rPr sz="1000"/>
                        <a:t>9.64E+00</a:t>
                      </a:r>
                    </a:p>
                  </a:txBody>
                  <a:tcPr/>
                </a:tc>
                <a:tc>
                  <a:txBody>
                    <a:bodyPr/>
                    <a:lstStyle/>
                    <a:p>
                      <a:r>
                        <a:rPr sz="1000"/>
                        <a:t>3.60E+01</a:t>
                      </a:r>
                    </a:p>
                  </a:txBody>
                  <a:tcPr/>
                </a:tc>
                <a:tc>
                  <a:txBody>
                    <a:bodyPr/>
                    <a:lstStyle/>
                    <a:p>
                      <a:r>
                        <a:rPr sz="1000"/>
                        <a:t>6.46E+01</a:t>
                      </a:r>
                    </a:p>
                  </a:txBody>
                  <a:tcPr/>
                </a:tc>
                <a:tc>
                  <a:txBody>
                    <a:bodyPr/>
                    <a:lstStyle/>
                    <a:p>
                      <a:r>
                        <a:rPr sz="1000"/>
                        <a:t>3.64E+01</a:t>
                      </a:r>
                    </a:p>
                  </a:txBody>
                  <a:tcPr/>
                </a:tc>
              </a:tr>
            </a:tbl>
          </a:graphicData>
        </a:graphic>
      </p:graphicFrame>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07.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07.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07.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Violent Strombolian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366"/>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ones in the XIX century (Violent Strombolian, VEI 2-3)?</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1.77E+01</a:t>
                      </a:r>
                    </a:p>
                  </a:txBody>
                  <a:tcPr/>
                </a:tc>
                <a:tc>
                  <a:txBody>
                    <a:bodyPr/>
                    <a:lstStyle/>
                    <a:p>
                      <a:r>
                        <a:rPr sz="1000"/>
                        <a:t>3.69E+01</a:t>
                      </a:r>
                    </a:p>
                  </a:txBody>
                  <a:tcPr/>
                </a:tc>
                <a:tc>
                  <a:txBody>
                    <a:bodyPr/>
                    <a:lstStyle/>
                    <a:p>
                      <a:r>
                        <a:rPr sz="1000"/>
                        <a:t>5.78E+01</a:t>
                      </a:r>
                    </a:p>
                  </a:txBody>
                  <a:tcPr/>
                </a:tc>
                <a:tc>
                  <a:txBody>
                    <a:bodyPr/>
                    <a:lstStyle/>
                    <a:p>
                      <a:r>
                        <a:rPr sz="1000"/>
                        <a:t>3.72E+01</a:t>
                      </a:r>
                    </a:p>
                  </a:txBody>
                  <a:tcPr/>
                </a:tc>
              </a:tr>
              <a:tr h="0">
                <a:tc>
                  <a:txBody>
                    <a:bodyPr/>
                    <a:lstStyle/>
                    <a:p>
                      <a:r>
                        <a:rPr sz="1000"/>
                        <a:t>Cooke 6</a:t>
                      </a:r>
                    </a:p>
                  </a:txBody>
                  <a:tcPr/>
                </a:tc>
                <a:tc>
                  <a:txBody>
                    <a:bodyPr/>
                    <a:lstStyle/>
                    <a:p>
                      <a:r>
                        <a:rPr sz="1000"/>
                        <a:t>2.57E+00</a:t>
                      </a:r>
                    </a:p>
                  </a:txBody>
                  <a:tcPr/>
                </a:tc>
                <a:tc>
                  <a:txBody>
                    <a:bodyPr/>
                    <a:lstStyle/>
                    <a:p>
                      <a:r>
                        <a:rPr sz="1000"/>
                        <a:t>1.42E+01</a:t>
                      </a:r>
                    </a:p>
                  </a:txBody>
                  <a:tcPr/>
                </a:tc>
                <a:tc>
                  <a:txBody>
                    <a:bodyPr/>
                    <a:lstStyle/>
                    <a:p>
                      <a:r>
                        <a:rPr sz="1000"/>
                        <a:t>4.26E+01</a:t>
                      </a:r>
                    </a:p>
                  </a:txBody>
                  <a:tcPr/>
                </a:tc>
                <a:tc>
                  <a:txBody>
                    <a:bodyPr/>
                    <a:lstStyle/>
                    <a:p>
                      <a:r>
                        <a:rPr sz="1000"/>
                        <a:t>1.76E+01</a:t>
                      </a:r>
                    </a:p>
                  </a:txBody>
                  <a:tcPr/>
                </a:tc>
              </a:tr>
              <a:tr h="0">
                <a:tc>
                  <a:txBody>
                    <a:bodyPr/>
                    <a:lstStyle/>
                    <a:p>
                      <a:r>
                        <a:rPr sz="1000"/>
                        <a:t>Cooke</a:t>
                      </a:r>
                    </a:p>
                  </a:txBody>
                  <a:tcPr/>
                </a:tc>
                <a:tc>
                  <a:txBody>
                    <a:bodyPr/>
                    <a:lstStyle/>
                    <a:p>
                      <a:r>
                        <a:rPr sz="1000"/>
                        <a:t>2.86E+00</a:t>
                      </a:r>
                    </a:p>
                  </a:txBody>
                  <a:tcPr/>
                </a:tc>
                <a:tc>
                  <a:txBody>
                    <a:bodyPr/>
                    <a:lstStyle/>
                    <a:p>
                      <a:r>
                        <a:rPr sz="1000"/>
                        <a:t>1.81E+01</a:t>
                      </a:r>
                    </a:p>
                  </a:txBody>
                  <a:tcPr/>
                </a:tc>
                <a:tc>
                  <a:txBody>
                    <a:bodyPr/>
                    <a:lstStyle/>
                    <a:p>
                      <a:r>
                        <a:rPr sz="1000"/>
                        <a:t>4.64E+01</a:t>
                      </a:r>
                    </a:p>
                  </a:txBody>
                  <a:tcPr/>
                </a:tc>
                <a:tc>
                  <a:txBody>
                    <a:bodyPr/>
                    <a:lstStyle/>
                    <a:p>
                      <a:r>
                        <a:rPr sz="1000"/>
                        <a:t>2.06E+01</a:t>
                      </a:r>
                    </a:p>
                  </a:txBody>
                  <a:tcPr/>
                </a:tc>
              </a:tr>
              <a:tr h="0">
                <a:tc>
                  <a:txBody>
                    <a:bodyPr/>
                    <a:lstStyle/>
                    <a:p>
                      <a:r>
                        <a:rPr sz="1000"/>
                        <a:t>EW 5</a:t>
                      </a:r>
                    </a:p>
                  </a:txBody>
                  <a:tcPr/>
                </a:tc>
                <a:tc>
                  <a:txBody>
                    <a:bodyPr/>
                    <a:lstStyle/>
                    <a:p>
                      <a:r>
                        <a:rPr sz="1000"/>
                        <a:t>8.21E+00</a:t>
                      </a:r>
                    </a:p>
                  </a:txBody>
                  <a:tcPr/>
                </a:tc>
                <a:tc>
                  <a:txBody>
                    <a:bodyPr/>
                    <a:lstStyle/>
                    <a:p>
                      <a:r>
                        <a:rPr sz="1000"/>
                        <a:t>2.59E+01</a:t>
                      </a:r>
                    </a:p>
                  </a:txBody>
                  <a:tcPr/>
                </a:tc>
                <a:tc>
                  <a:txBody>
                    <a:bodyPr/>
                    <a:lstStyle/>
                    <a:p>
                      <a:r>
                        <a:rPr sz="1000"/>
                        <a:t>5.26E+01</a:t>
                      </a:r>
                    </a:p>
                  </a:txBody>
                  <a:tcPr/>
                </a:tc>
                <a:tc>
                  <a:txBody>
                    <a:bodyPr/>
                    <a:lstStyle/>
                    <a:p>
                      <a:r>
                        <a:rPr sz="1000"/>
                        <a:t>2.75E+01</a:t>
                      </a:r>
                    </a:p>
                  </a:txBody>
                  <a:tcPr/>
                </a:tc>
              </a:tr>
              <a:tr h="0">
                <a:tc>
                  <a:txBody>
                    <a:bodyPr/>
                    <a:lstStyle/>
                    <a:p>
                      <a:r>
                        <a:rPr sz="1000"/>
                        <a:t>EW 6</a:t>
                      </a:r>
                    </a:p>
                  </a:txBody>
                  <a:tcPr/>
                </a:tc>
                <a:tc>
                  <a:txBody>
                    <a:bodyPr/>
                    <a:lstStyle/>
                    <a:p>
                      <a:r>
                        <a:rPr sz="1000"/>
                        <a:t>4.39E+00</a:t>
                      </a:r>
                    </a:p>
                  </a:txBody>
                  <a:tcPr/>
                </a:tc>
                <a:tc>
                  <a:txBody>
                    <a:bodyPr/>
                    <a:lstStyle/>
                    <a:p>
                      <a:r>
                        <a:rPr sz="1000"/>
                        <a:t>2.16E+01</a:t>
                      </a:r>
                    </a:p>
                  </a:txBody>
                  <a:tcPr/>
                </a:tc>
                <a:tc>
                  <a:txBody>
                    <a:bodyPr/>
                    <a:lstStyle/>
                    <a:p>
                      <a:r>
                        <a:rPr sz="1000"/>
                        <a:t>5.21E+01</a:t>
                      </a:r>
                    </a:p>
                  </a:txBody>
                  <a:tcPr/>
                </a:tc>
                <a:tc>
                  <a:txBody>
                    <a:bodyPr/>
                    <a:lstStyle/>
                    <a:p>
                      <a:r>
                        <a:rPr sz="1000"/>
                        <a:t>2.41E+01</a:t>
                      </a:r>
                    </a:p>
                  </a:txBody>
                  <a:tcPr/>
                </a:tc>
              </a:tr>
              <a:tr h="1">
                <a:tc>
                  <a:txBody>
                    <a:bodyPr/>
                    <a:lstStyle/>
                    <a:p>
                      <a:r>
                        <a:rPr sz="1000"/>
                        <a:t>EW</a:t>
                      </a:r>
                    </a:p>
                  </a:txBody>
                  <a:tcPr/>
                </a:tc>
                <a:tc>
                  <a:txBody>
                    <a:bodyPr/>
                    <a:lstStyle/>
                    <a:p>
                      <a:r>
                        <a:rPr sz="1000"/>
                        <a:t>4.95E+00</a:t>
                      </a:r>
                    </a:p>
                  </a:txBody>
                  <a:tcPr/>
                </a:tc>
                <a:tc>
                  <a:txBody>
                    <a:bodyPr/>
                    <a:lstStyle/>
                    <a:p>
                      <a:r>
                        <a:rPr sz="1000"/>
                        <a:t>2.36E+01</a:t>
                      </a:r>
                    </a:p>
                  </a:txBody>
                  <a:tcPr/>
                </a:tc>
                <a:tc>
                  <a:txBody>
                    <a:bodyPr/>
                    <a:lstStyle/>
                    <a:p>
                      <a:r>
                        <a:rPr sz="1000"/>
                        <a:t>5.32E+01</a:t>
                      </a:r>
                    </a:p>
                  </a:txBody>
                  <a:tcPr/>
                </a:tc>
                <a:tc>
                  <a:txBody>
                    <a:bodyPr/>
                    <a:lstStyle/>
                    <a:p>
                      <a:r>
                        <a:rPr sz="1000"/>
                        <a:t>2.54E+01</a:t>
                      </a:r>
                    </a:p>
                  </a:txBody>
                  <a:tcPr/>
                </a:tc>
              </a:tr>
            </a:tbl>
          </a:graphicData>
        </a:graphic>
      </p:graphicFrame>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08.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08.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08.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SubPlinian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409"/>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AD 1877 one (SubPlinian, VEI 3-4)?</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5.17E+00</a:t>
                      </a:r>
                    </a:p>
                  </a:txBody>
                  <a:tcPr/>
                </a:tc>
                <a:tc>
                  <a:txBody>
                    <a:bodyPr/>
                    <a:lstStyle/>
                    <a:p>
                      <a:r>
                        <a:rPr sz="1000"/>
                        <a:t>1.28E+01</a:t>
                      </a:r>
                    </a:p>
                  </a:txBody>
                  <a:tcPr/>
                </a:tc>
                <a:tc>
                  <a:txBody>
                    <a:bodyPr/>
                    <a:lstStyle/>
                    <a:p>
                      <a:r>
                        <a:rPr sz="1000"/>
                        <a:t>3.53E+01</a:t>
                      </a:r>
                    </a:p>
                  </a:txBody>
                  <a:tcPr/>
                </a:tc>
                <a:tc>
                  <a:txBody>
                    <a:bodyPr/>
                    <a:lstStyle/>
                    <a:p>
                      <a:r>
                        <a:rPr sz="1000"/>
                        <a:t>1.50E+01</a:t>
                      </a:r>
                    </a:p>
                  </a:txBody>
                  <a:tcPr/>
                </a:tc>
              </a:tr>
              <a:tr h="0">
                <a:tc>
                  <a:txBody>
                    <a:bodyPr/>
                    <a:lstStyle/>
                    <a:p>
                      <a:r>
                        <a:rPr sz="1000"/>
                        <a:t>Cooke 6</a:t>
                      </a:r>
                    </a:p>
                  </a:txBody>
                  <a:tcPr/>
                </a:tc>
                <a:tc>
                  <a:txBody>
                    <a:bodyPr/>
                    <a:lstStyle/>
                    <a:p>
                      <a:r>
                        <a:rPr sz="1000"/>
                        <a:t>2.32E+00</a:t>
                      </a:r>
                    </a:p>
                  </a:txBody>
                  <a:tcPr/>
                </a:tc>
                <a:tc>
                  <a:txBody>
                    <a:bodyPr/>
                    <a:lstStyle/>
                    <a:p>
                      <a:r>
                        <a:rPr sz="1000"/>
                        <a:t>1.17E+01</a:t>
                      </a:r>
                    </a:p>
                  </a:txBody>
                  <a:tcPr/>
                </a:tc>
                <a:tc>
                  <a:txBody>
                    <a:bodyPr/>
                    <a:lstStyle/>
                    <a:p>
                      <a:r>
                        <a:rPr sz="1000"/>
                        <a:t>3.74E+01</a:t>
                      </a:r>
                    </a:p>
                  </a:txBody>
                  <a:tcPr/>
                </a:tc>
                <a:tc>
                  <a:txBody>
                    <a:bodyPr/>
                    <a:lstStyle/>
                    <a:p>
                      <a:r>
                        <a:rPr sz="1000"/>
                        <a:t>1.47E+01</a:t>
                      </a:r>
                    </a:p>
                  </a:txBody>
                  <a:tcPr/>
                </a:tc>
              </a:tr>
              <a:tr h="0">
                <a:tc>
                  <a:txBody>
                    <a:bodyPr/>
                    <a:lstStyle/>
                    <a:p>
                      <a:r>
                        <a:rPr sz="1000"/>
                        <a:t>Cooke</a:t>
                      </a:r>
                    </a:p>
                  </a:txBody>
                  <a:tcPr/>
                </a:tc>
                <a:tc>
                  <a:txBody>
                    <a:bodyPr/>
                    <a:lstStyle/>
                    <a:p>
                      <a:r>
                        <a:rPr sz="1000"/>
                        <a:t>2.45E+00</a:t>
                      </a:r>
                    </a:p>
                  </a:txBody>
                  <a:tcPr/>
                </a:tc>
                <a:tc>
                  <a:txBody>
                    <a:bodyPr/>
                    <a:lstStyle/>
                    <a:p>
                      <a:r>
                        <a:rPr sz="1000"/>
                        <a:t>1.18E+01</a:t>
                      </a:r>
                    </a:p>
                  </a:txBody>
                  <a:tcPr/>
                </a:tc>
                <a:tc>
                  <a:txBody>
                    <a:bodyPr/>
                    <a:lstStyle/>
                    <a:p>
                      <a:r>
                        <a:rPr sz="1000"/>
                        <a:t>3.38E+01</a:t>
                      </a:r>
                    </a:p>
                  </a:txBody>
                  <a:tcPr/>
                </a:tc>
                <a:tc>
                  <a:txBody>
                    <a:bodyPr/>
                    <a:lstStyle/>
                    <a:p>
                      <a:r>
                        <a:rPr sz="1000"/>
                        <a:t>1.43E+01</a:t>
                      </a:r>
                    </a:p>
                  </a:txBody>
                  <a:tcPr/>
                </a:tc>
              </a:tr>
              <a:tr h="0">
                <a:tc>
                  <a:txBody>
                    <a:bodyPr/>
                    <a:lstStyle/>
                    <a:p>
                      <a:r>
                        <a:rPr sz="1000"/>
                        <a:t>EW 5</a:t>
                      </a:r>
                    </a:p>
                  </a:txBody>
                  <a:tcPr/>
                </a:tc>
                <a:tc>
                  <a:txBody>
                    <a:bodyPr/>
                    <a:lstStyle/>
                    <a:p>
                      <a:r>
                        <a:rPr sz="1000"/>
                        <a:t>6.12E+00</a:t>
                      </a:r>
                    </a:p>
                  </a:txBody>
                  <a:tcPr/>
                </a:tc>
                <a:tc>
                  <a:txBody>
                    <a:bodyPr/>
                    <a:lstStyle/>
                    <a:p>
                      <a:r>
                        <a:rPr sz="1000"/>
                        <a:t>1.78E+01</a:t>
                      </a:r>
                    </a:p>
                  </a:txBody>
                  <a:tcPr/>
                </a:tc>
                <a:tc>
                  <a:txBody>
                    <a:bodyPr/>
                    <a:lstStyle/>
                    <a:p>
                      <a:r>
                        <a:rPr sz="1000"/>
                        <a:t>4.48E+01</a:t>
                      </a:r>
                    </a:p>
                  </a:txBody>
                  <a:tcPr/>
                </a:tc>
                <a:tc>
                  <a:txBody>
                    <a:bodyPr/>
                    <a:lstStyle/>
                    <a:p>
                      <a:r>
                        <a:rPr sz="1000"/>
                        <a:t>2.07E+01</a:t>
                      </a:r>
                    </a:p>
                  </a:txBody>
                  <a:tcPr/>
                </a:tc>
              </a:tr>
              <a:tr h="0">
                <a:tc>
                  <a:txBody>
                    <a:bodyPr/>
                    <a:lstStyle/>
                    <a:p>
                      <a:r>
                        <a:rPr sz="1000"/>
                        <a:t>EW 6</a:t>
                      </a:r>
                    </a:p>
                  </a:txBody>
                  <a:tcPr/>
                </a:tc>
                <a:tc>
                  <a:txBody>
                    <a:bodyPr/>
                    <a:lstStyle/>
                    <a:p>
                      <a:r>
                        <a:rPr sz="1000"/>
                        <a:t>2.77E+00</a:t>
                      </a:r>
                    </a:p>
                  </a:txBody>
                  <a:tcPr/>
                </a:tc>
                <a:tc>
                  <a:txBody>
                    <a:bodyPr/>
                    <a:lstStyle/>
                    <a:p>
                      <a:r>
                        <a:rPr sz="1000"/>
                        <a:t>1.38E+01</a:t>
                      </a:r>
                    </a:p>
                  </a:txBody>
                  <a:tcPr/>
                </a:tc>
                <a:tc>
                  <a:txBody>
                    <a:bodyPr/>
                    <a:lstStyle/>
                    <a:p>
                      <a:r>
                        <a:rPr sz="1000"/>
                        <a:t>4.28E+01</a:t>
                      </a:r>
                    </a:p>
                  </a:txBody>
                  <a:tcPr/>
                </a:tc>
                <a:tc>
                  <a:txBody>
                    <a:bodyPr/>
                    <a:lstStyle/>
                    <a:p>
                      <a:r>
                        <a:rPr sz="1000"/>
                        <a:t>1.72E+01</a:t>
                      </a:r>
                    </a:p>
                  </a:txBody>
                  <a:tcPr/>
                </a:tc>
              </a:tr>
              <a:tr h="1">
                <a:tc>
                  <a:txBody>
                    <a:bodyPr/>
                    <a:lstStyle/>
                    <a:p>
                      <a:r>
                        <a:rPr sz="1000"/>
                        <a:t>EW</a:t>
                      </a:r>
                    </a:p>
                  </a:txBody>
                  <a:tcPr/>
                </a:tc>
                <a:tc>
                  <a:txBody>
                    <a:bodyPr/>
                    <a:lstStyle/>
                    <a:p>
                      <a:r>
                        <a:rPr sz="1000"/>
                        <a:t>3.24E+00</a:t>
                      </a:r>
                    </a:p>
                  </a:txBody>
                  <a:tcPr/>
                </a:tc>
                <a:tc>
                  <a:txBody>
                    <a:bodyPr/>
                    <a:lstStyle/>
                    <a:p>
                      <a:r>
                        <a:rPr sz="1000"/>
                        <a:t>1.54E+01</a:t>
                      </a:r>
                    </a:p>
                  </a:txBody>
                  <a:tcPr/>
                </a:tc>
                <a:tc>
                  <a:txBody>
                    <a:bodyPr/>
                    <a:lstStyle/>
                    <a:p>
                      <a:r>
                        <a:rPr sz="1000"/>
                        <a:t>4.48E+01</a:t>
                      </a:r>
                    </a:p>
                  </a:txBody>
                  <a:tcPr/>
                </a:tc>
                <a:tc>
                  <a:txBody>
                    <a:bodyPr/>
                    <a:lstStyle/>
                    <a:p>
                      <a:r>
                        <a:rPr sz="1000"/>
                        <a:t>1.86E+01</a:t>
                      </a:r>
                    </a:p>
                  </a:txBody>
                  <a:tcPr/>
                </a:tc>
              </a:tr>
            </a:tbl>
          </a:graphicData>
        </a:graphic>
      </p:graphicFrame>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09.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09.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09.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andesitic magma, Plinian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407"/>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Layers 3/5 ones (Plinian, VEI 4-5)?</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2.77E+00</a:t>
                      </a:r>
                    </a:p>
                  </a:txBody>
                  <a:tcPr/>
                </a:tc>
                <a:tc>
                  <a:txBody>
                    <a:bodyPr/>
                    <a:lstStyle/>
                    <a:p>
                      <a:r>
                        <a:rPr sz="1000"/>
                        <a:t>6.06E+00</a:t>
                      </a:r>
                    </a:p>
                  </a:txBody>
                  <a:tcPr/>
                </a:tc>
                <a:tc>
                  <a:txBody>
                    <a:bodyPr/>
                    <a:lstStyle/>
                    <a:p>
                      <a:r>
                        <a:rPr sz="1000"/>
                        <a:t>3.12E+01</a:t>
                      </a:r>
                    </a:p>
                  </a:txBody>
                  <a:tcPr/>
                </a:tc>
                <a:tc>
                  <a:txBody>
                    <a:bodyPr/>
                    <a:lstStyle/>
                    <a:p>
                      <a:r>
                        <a:rPr sz="1000"/>
                        <a:t>8.67E+00</a:t>
                      </a:r>
                    </a:p>
                  </a:txBody>
                  <a:tcPr/>
                </a:tc>
              </a:tr>
              <a:tr h="0">
                <a:tc>
                  <a:txBody>
                    <a:bodyPr/>
                    <a:lstStyle/>
                    <a:p>
                      <a:r>
                        <a:rPr sz="1000"/>
                        <a:t>Cooke 6</a:t>
                      </a:r>
                    </a:p>
                  </a:txBody>
                  <a:tcPr/>
                </a:tc>
                <a:tc>
                  <a:txBody>
                    <a:bodyPr/>
                    <a:lstStyle/>
                    <a:p>
                      <a:r>
                        <a:rPr sz="1000"/>
                        <a:t>5.59E-01</a:t>
                      </a:r>
                    </a:p>
                  </a:txBody>
                  <a:tcPr/>
                </a:tc>
                <a:tc>
                  <a:txBody>
                    <a:bodyPr/>
                    <a:lstStyle/>
                    <a:p>
                      <a:r>
                        <a:rPr sz="1000"/>
                        <a:t>4.75E+00</a:t>
                      </a:r>
                    </a:p>
                  </a:txBody>
                  <a:tcPr/>
                </a:tc>
                <a:tc>
                  <a:txBody>
                    <a:bodyPr/>
                    <a:lstStyle/>
                    <a:p>
                      <a:r>
                        <a:rPr sz="1000"/>
                        <a:t>2.42E+01</a:t>
                      </a:r>
                    </a:p>
                  </a:txBody>
                  <a:tcPr/>
                </a:tc>
                <a:tc>
                  <a:txBody>
                    <a:bodyPr/>
                    <a:lstStyle/>
                    <a:p>
                      <a:r>
                        <a:rPr sz="1000"/>
                        <a:t>7.71E+00</a:t>
                      </a:r>
                    </a:p>
                  </a:txBody>
                  <a:tcPr/>
                </a:tc>
              </a:tr>
              <a:tr h="0">
                <a:tc>
                  <a:txBody>
                    <a:bodyPr/>
                    <a:lstStyle/>
                    <a:p>
                      <a:r>
                        <a:rPr sz="1000"/>
                        <a:t>Cooke</a:t>
                      </a:r>
                    </a:p>
                  </a:txBody>
                  <a:tcPr/>
                </a:tc>
                <a:tc>
                  <a:txBody>
                    <a:bodyPr/>
                    <a:lstStyle/>
                    <a:p>
                      <a:r>
                        <a:rPr sz="1000"/>
                        <a:t>6.32E-01</a:t>
                      </a:r>
                    </a:p>
                  </a:txBody>
                  <a:tcPr/>
                </a:tc>
                <a:tc>
                  <a:txBody>
                    <a:bodyPr/>
                    <a:lstStyle/>
                    <a:p>
                      <a:r>
                        <a:rPr sz="1000"/>
                        <a:t>5.05E+00</a:t>
                      </a:r>
                    </a:p>
                  </a:txBody>
                  <a:tcPr/>
                </a:tc>
                <a:tc>
                  <a:txBody>
                    <a:bodyPr/>
                    <a:lstStyle/>
                    <a:p>
                      <a:r>
                        <a:rPr sz="1000"/>
                        <a:t>2.16E+01</a:t>
                      </a:r>
                    </a:p>
                  </a:txBody>
                  <a:tcPr/>
                </a:tc>
                <a:tc>
                  <a:txBody>
                    <a:bodyPr/>
                    <a:lstStyle/>
                    <a:p>
                      <a:r>
                        <a:rPr sz="1000"/>
                        <a:t>7.38E+00</a:t>
                      </a:r>
                    </a:p>
                  </a:txBody>
                  <a:tcPr/>
                </a:tc>
              </a:tr>
              <a:tr h="0">
                <a:tc>
                  <a:txBody>
                    <a:bodyPr/>
                    <a:lstStyle/>
                    <a:p>
                      <a:r>
                        <a:rPr sz="1000"/>
                        <a:t>EW 5</a:t>
                      </a:r>
                    </a:p>
                  </a:txBody>
                  <a:tcPr/>
                </a:tc>
                <a:tc>
                  <a:txBody>
                    <a:bodyPr/>
                    <a:lstStyle/>
                    <a:p>
                      <a:r>
                        <a:rPr sz="1000"/>
                        <a:t>1.71E+00</a:t>
                      </a:r>
                    </a:p>
                  </a:txBody>
                  <a:tcPr/>
                </a:tc>
                <a:tc>
                  <a:txBody>
                    <a:bodyPr/>
                    <a:lstStyle/>
                    <a:p>
                      <a:r>
                        <a:rPr sz="1000"/>
                        <a:t>7.65E+00</a:t>
                      </a:r>
                    </a:p>
                  </a:txBody>
                  <a:tcPr/>
                </a:tc>
                <a:tc>
                  <a:txBody>
                    <a:bodyPr/>
                    <a:lstStyle/>
                    <a:p>
                      <a:r>
                        <a:rPr sz="1000"/>
                        <a:t>4.15E+01</a:t>
                      </a:r>
                    </a:p>
                  </a:txBody>
                  <a:tcPr/>
                </a:tc>
                <a:tc>
                  <a:txBody>
                    <a:bodyPr/>
                    <a:lstStyle/>
                    <a:p>
                      <a:r>
                        <a:rPr sz="1000"/>
                        <a:t>1.34E+01</a:t>
                      </a:r>
                    </a:p>
                  </a:txBody>
                  <a:tcPr/>
                </a:tc>
              </a:tr>
              <a:tr h="0">
                <a:tc>
                  <a:txBody>
                    <a:bodyPr/>
                    <a:lstStyle/>
                    <a:p>
                      <a:r>
                        <a:rPr sz="1000"/>
                        <a:t>EW 6</a:t>
                      </a:r>
                    </a:p>
                  </a:txBody>
                  <a:tcPr/>
                </a:tc>
                <a:tc>
                  <a:txBody>
                    <a:bodyPr/>
                    <a:lstStyle/>
                    <a:p>
                      <a:r>
                        <a:rPr sz="1000"/>
                        <a:t>7.33E-01</a:t>
                      </a:r>
                    </a:p>
                  </a:txBody>
                  <a:tcPr/>
                </a:tc>
                <a:tc>
                  <a:txBody>
                    <a:bodyPr/>
                    <a:lstStyle/>
                    <a:p>
                      <a:r>
                        <a:rPr sz="1000"/>
                        <a:t>5.94E+00</a:t>
                      </a:r>
                    </a:p>
                  </a:txBody>
                  <a:tcPr/>
                </a:tc>
                <a:tc>
                  <a:txBody>
                    <a:bodyPr/>
                    <a:lstStyle/>
                    <a:p>
                      <a:r>
                        <a:rPr sz="1000"/>
                        <a:t>2.63E+01</a:t>
                      </a:r>
                    </a:p>
                  </a:txBody>
                  <a:tcPr/>
                </a:tc>
                <a:tc>
                  <a:txBody>
                    <a:bodyPr/>
                    <a:lstStyle/>
                    <a:p>
                      <a:r>
                        <a:rPr sz="1000"/>
                        <a:t>8.61E+00</a:t>
                      </a:r>
                    </a:p>
                  </a:txBody>
                  <a:tcPr/>
                </a:tc>
              </a:tr>
              <a:tr h="1">
                <a:tc>
                  <a:txBody>
                    <a:bodyPr/>
                    <a:lstStyle/>
                    <a:p>
                      <a:r>
                        <a:rPr sz="1000"/>
                        <a:t>EW</a:t>
                      </a:r>
                    </a:p>
                  </a:txBody>
                  <a:tcPr/>
                </a:tc>
                <a:tc>
                  <a:txBody>
                    <a:bodyPr/>
                    <a:lstStyle/>
                    <a:p>
                      <a:r>
                        <a:rPr sz="1000"/>
                        <a:t>9.15E-01</a:t>
                      </a:r>
                    </a:p>
                  </a:txBody>
                  <a:tcPr/>
                </a:tc>
                <a:tc>
                  <a:txBody>
                    <a:bodyPr/>
                    <a:lstStyle/>
                    <a:p>
                      <a:r>
                        <a:rPr sz="1000"/>
                        <a:t>6.46E+00</a:t>
                      </a:r>
                    </a:p>
                  </a:txBody>
                  <a:tcPr/>
                </a:tc>
                <a:tc>
                  <a:txBody>
                    <a:bodyPr/>
                    <a:lstStyle/>
                    <a:p>
                      <a:r>
                        <a:rPr sz="1000"/>
                        <a:t>3.66E+01</a:t>
                      </a:r>
                    </a:p>
                  </a:txBody>
                  <a:tcPr/>
                </a:tc>
                <a:tc>
                  <a:txBody>
                    <a:bodyPr/>
                    <a:lstStyle/>
                    <a:p>
                      <a:r>
                        <a:rPr sz="1000"/>
                        <a:t>1.06E+01</a:t>
                      </a:r>
                    </a:p>
                  </a:txBody>
                  <a:tcPr/>
                </a:tc>
              </a:tr>
            </a:tbl>
          </a:graphicData>
        </a:graphic>
      </p:graphicFrame>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10.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10.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10.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other eruption type</a:t>
            </a:r>
          </a:p>
        </p:txBody>
      </p:sp>
      <p:sp>
        <p:nvSpPr>
          <p:cNvPr id="6" name="TextBox 5"/>
          <p:cNvSpPr txBox="1"/>
          <p:nvPr/>
        </p:nvSpPr>
        <p:spPr>
          <a:xfrm>
            <a:off x="914400" y="1828800"/>
            <a:ext cx="3657600" cy="4572000"/>
          </a:xfrm>
          <a:prstGeom prst="rect">
            <a:avLst/>
          </a:prstGeom>
          <a:noFill/>
        </p:spPr>
        <p:txBody>
          <a:bodyPr wrap="square">
            <a:spAutoFit/>
          </a:bodyPr>
          <a:lstStyle/>
          <a:p>
            <a:pPr>
              <a:defRPr sz="1403"/>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of different type with respect to the previous ones?</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9.49E-01</a:t>
                      </a:r>
                    </a:p>
                  </a:txBody>
                  <a:tcPr/>
                </a:tc>
                <a:tc>
                  <a:txBody>
                    <a:bodyPr/>
                    <a:lstStyle/>
                    <a:p>
                      <a:r>
                        <a:rPr sz="1000"/>
                        <a:t>2.55E+00</a:t>
                      </a:r>
                    </a:p>
                  </a:txBody>
                  <a:tcPr/>
                </a:tc>
                <a:tc>
                  <a:txBody>
                    <a:bodyPr/>
                    <a:lstStyle/>
                    <a:p>
                      <a:r>
                        <a:rPr sz="1000"/>
                        <a:t>2.84E+01</a:t>
                      </a:r>
                    </a:p>
                  </a:txBody>
                  <a:tcPr/>
                </a:tc>
                <a:tc>
                  <a:txBody>
                    <a:bodyPr/>
                    <a:lstStyle/>
                    <a:p>
                      <a:r>
                        <a:rPr sz="1000"/>
                        <a:t>5.17E+00</a:t>
                      </a:r>
                    </a:p>
                  </a:txBody>
                  <a:tcPr/>
                </a:tc>
              </a:tr>
              <a:tr h="0">
                <a:tc>
                  <a:txBody>
                    <a:bodyPr/>
                    <a:lstStyle/>
                    <a:p>
                      <a:r>
                        <a:rPr sz="1000"/>
                        <a:t>Cooke 6</a:t>
                      </a:r>
                    </a:p>
                  </a:txBody>
                  <a:tcPr/>
                </a:tc>
                <a:tc>
                  <a:txBody>
                    <a:bodyPr/>
                    <a:lstStyle/>
                    <a:p>
                      <a:r>
                        <a:rPr sz="1000"/>
                        <a:t>5.87E-01</a:t>
                      </a:r>
                    </a:p>
                  </a:txBody>
                  <a:tcPr/>
                </a:tc>
                <a:tc>
                  <a:txBody>
                    <a:bodyPr/>
                    <a:lstStyle/>
                    <a:p>
                      <a:r>
                        <a:rPr sz="1000"/>
                        <a:t>5.43E+00</a:t>
                      </a:r>
                    </a:p>
                  </a:txBody>
                  <a:tcPr/>
                </a:tc>
                <a:tc>
                  <a:txBody>
                    <a:bodyPr/>
                    <a:lstStyle/>
                    <a:p>
                      <a:r>
                        <a:rPr sz="1000"/>
                        <a:t>2.67E+01</a:t>
                      </a:r>
                    </a:p>
                  </a:txBody>
                  <a:tcPr/>
                </a:tc>
                <a:tc>
                  <a:txBody>
                    <a:bodyPr/>
                    <a:lstStyle/>
                    <a:p>
                      <a:r>
                        <a:rPr sz="1000"/>
                        <a:t>8.49E+00</a:t>
                      </a:r>
                    </a:p>
                  </a:txBody>
                  <a:tcPr/>
                </a:tc>
              </a:tr>
              <a:tr h="0">
                <a:tc>
                  <a:txBody>
                    <a:bodyPr/>
                    <a:lstStyle/>
                    <a:p>
                      <a:r>
                        <a:rPr sz="1000"/>
                        <a:t>Cooke</a:t>
                      </a:r>
                    </a:p>
                  </a:txBody>
                  <a:tcPr/>
                </a:tc>
                <a:tc>
                  <a:txBody>
                    <a:bodyPr/>
                    <a:lstStyle/>
                    <a:p>
                      <a:r>
                        <a:rPr sz="1000"/>
                        <a:t>6.67E-01</a:t>
                      </a:r>
                    </a:p>
                  </a:txBody>
                  <a:tcPr/>
                </a:tc>
                <a:tc>
                  <a:txBody>
                    <a:bodyPr/>
                    <a:lstStyle/>
                    <a:p>
                      <a:r>
                        <a:rPr sz="1000"/>
                        <a:t>4.53E+00</a:t>
                      </a:r>
                    </a:p>
                  </a:txBody>
                  <a:tcPr/>
                </a:tc>
                <a:tc>
                  <a:txBody>
                    <a:bodyPr/>
                    <a:lstStyle/>
                    <a:p>
                      <a:r>
                        <a:rPr sz="1000"/>
                        <a:t>2.66E+01</a:t>
                      </a:r>
                    </a:p>
                  </a:txBody>
                  <a:tcPr/>
                </a:tc>
                <a:tc>
                  <a:txBody>
                    <a:bodyPr/>
                    <a:lstStyle/>
                    <a:p>
                      <a:r>
                        <a:rPr sz="1000"/>
                        <a:t>7.88E+00</a:t>
                      </a:r>
                    </a:p>
                  </a:txBody>
                  <a:tcPr/>
                </a:tc>
              </a:tr>
              <a:tr h="0">
                <a:tc>
                  <a:txBody>
                    <a:bodyPr/>
                    <a:lstStyle/>
                    <a:p>
                      <a:r>
                        <a:rPr sz="1000"/>
                        <a:t>EW 5</a:t>
                      </a:r>
                    </a:p>
                  </a:txBody>
                  <a:tcPr/>
                </a:tc>
                <a:tc>
                  <a:txBody>
                    <a:bodyPr/>
                    <a:lstStyle/>
                    <a:p>
                      <a:r>
                        <a:rPr sz="1000"/>
                        <a:t>1.10E+00</a:t>
                      </a:r>
                    </a:p>
                  </a:txBody>
                  <a:tcPr/>
                </a:tc>
                <a:tc>
                  <a:txBody>
                    <a:bodyPr/>
                    <a:lstStyle/>
                    <a:p>
                      <a:r>
                        <a:rPr sz="1000"/>
                        <a:t>4.47E+00</a:t>
                      </a:r>
                    </a:p>
                  </a:txBody>
                  <a:tcPr/>
                </a:tc>
                <a:tc>
                  <a:txBody>
                    <a:bodyPr/>
                    <a:lstStyle/>
                    <a:p>
                      <a:r>
                        <a:rPr sz="1000"/>
                        <a:t>3.69E+01</a:t>
                      </a:r>
                    </a:p>
                  </a:txBody>
                  <a:tcPr/>
                </a:tc>
                <a:tc>
                  <a:txBody>
                    <a:bodyPr/>
                    <a:lstStyle/>
                    <a:p>
                      <a:r>
                        <a:rPr sz="1000"/>
                        <a:t>9.99E+00</a:t>
                      </a:r>
                    </a:p>
                  </a:txBody>
                  <a:tcPr/>
                </a:tc>
              </a:tr>
              <a:tr h="0">
                <a:tc>
                  <a:txBody>
                    <a:bodyPr/>
                    <a:lstStyle/>
                    <a:p>
                      <a:r>
                        <a:rPr sz="1000"/>
                        <a:t>EW 6</a:t>
                      </a:r>
                    </a:p>
                  </a:txBody>
                  <a:tcPr/>
                </a:tc>
                <a:tc>
                  <a:txBody>
                    <a:bodyPr/>
                    <a:lstStyle/>
                    <a:p>
                      <a:r>
                        <a:rPr sz="1000"/>
                        <a:t>9.44E-01</a:t>
                      </a:r>
                    </a:p>
                  </a:txBody>
                  <a:tcPr/>
                </a:tc>
                <a:tc>
                  <a:txBody>
                    <a:bodyPr/>
                    <a:lstStyle/>
                    <a:p>
                      <a:r>
                        <a:rPr sz="1000"/>
                        <a:t>5.61E+00</a:t>
                      </a:r>
                    </a:p>
                  </a:txBody>
                  <a:tcPr/>
                </a:tc>
                <a:tc>
                  <a:txBody>
                    <a:bodyPr/>
                    <a:lstStyle/>
                    <a:p>
                      <a:r>
                        <a:rPr sz="1000"/>
                        <a:t>2.69E+01</a:t>
                      </a:r>
                    </a:p>
                  </a:txBody>
                  <a:tcPr/>
                </a:tc>
                <a:tc>
                  <a:txBody>
                    <a:bodyPr/>
                    <a:lstStyle/>
                    <a:p>
                      <a:r>
                        <a:rPr sz="1000"/>
                        <a:t>8.45E+00</a:t>
                      </a:r>
                    </a:p>
                  </a:txBody>
                  <a:tcPr/>
                </a:tc>
              </a:tr>
              <a:tr h="1">
                <a:tc>
                  <a:txBody>
                    <a:bodyPr/>
                    <a:lstStyle/>
                    <a:p>
                      <a:r>
                        <a:rPr sz="1000"/>
                        <a:t>EW</a:t>
                      </a:r>
                    </a:p>
                  </a:txBody>
                  <a:tcPr/>
                </a:tc>
                <a:tc>
                  <a:txBody>
                    <a:bodyPr/>
                    <a:lstStyle/>
                    <a:p>
                      <a:r>
                        <a:rPr sz="1000"/>
                        <a:t>1.01E+00</a:t>
                      </a:r>
                    </a:p>
                  </a:txBody>
                  <a:tcPr/>
                </a:tc>
                <a:tc>
                  <a:txBody>
                    <a:bodyPr/>
                    <a:lstStyle/>
                    <a:p>
                      <a:r>
                        <a:rPr sz="1000"/>
                        <a:t>4.95E+00</a:t>
                      </a:r>
                    </a:p>
                  </a:txBody>
                  <a:tcPr/>
                </a:tc>
                <a:tc>
                  <a:txBody>
                    <a:bodyPr/>
                    <a:lstStyle/>
                    <a:p>
                      <a:r>
                        <a:rPr sz="1000"/>
                        <a:t>3.26E+01</a:t>
                      </a:r>
                    </a:p>
                  </a:txBody>
                  <a:tcPr/>
                </a:tc>
                <a:tc>
                  <a:txBody>
                    <a:bodyPr/>
                    <a:lstStyle/>
                    <a:p>
                      <a:r>
                        <a:rPr sz="1000"/>
                        <a:t>9.06E+00</a:t>
                      </a:r>
                    </a:p>
                  </a:txBody>
                  <a:tcPr/>
                </a:tc>
              </a:tr>
            </a:tbl>
          </a:graphicData>
        </a:graphic>
      </p:graphicFrame>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11.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11.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11.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rhyolitic magma</a:t>
            </a:r>
          </a:p>
        </p:txBody>
      </p:sp>
      <p:sp>
        <p:nvSpPr>
          <p:cNvPr id="6" name="TextBox 5"/>
          <p:cNvSpPr txBox="1"/>
          <p:nvPr/>
        </p:nvSpPr>
        <p:spPr>
          <a:xfrm>
            <a:off x="914400" y="1828800"/>
            <a:ext cx="3657600" cy="4572000"/>
          </a:xfrm>
          <a:prstGeom prst="rect">
            <a:avLst/>
          </a:prstGeom>
          <a:noFill/>
        </p:spPr>
        <p:txBody>
          <a:bodyPr wrap="square">
            <a:spAutoFit/>
          </a:bodyPr>
          <a:lstStyle/>
          <a:p>
            <a:pPr>
              <a:defRPr sz="1489"/>
            </a:pPr>
            <a:r>
              <a:t>Given the present state of Cotopaxi volcano and your knowledge of its past eruptive chronology, how much probability do you assign to the possibility that, for the next 100 years at Cotopaxi, there will be at least 1 eruption involving magma totally or predominantly of rhyolitic composition?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8.34E+00</a:t>
                      </a:r>
                    </a:p>
                  </a:txBody>
                  <a:tcPr/>
                </a:tc>
                <a:tc>
                  <a:txBody>
                    <a:bodyPr/>
                    <a:lstStyle/>
                    <a:p>
                      <a:r>
                        <a:rPr sz="1000"/>
                        <a:t>2.69E+01</a:t>
                      </a:r>
                    </a:p>
                  </a:txBody>
                  <a:tcPr/>
                </a:tc>
                <a:tc>
                  <a:txBody>
                    <a:bodyPr/>
                    <a:lstStyle/>
                    <a:p>
                      <a:r>
                        <a:rPr sz="1000"/>
                        <a:t>6.05E+01</a:t>
                      </a:r>
                    </a:p>
                  </a:txBody>
                  <a:tcPr/>
                </a:tc>
                <a:tc>
                  <a:txBody>
                    <a:bodyPr/>
                    <a:lstStyle/>
                    <a:p>
                      <a:r>
                        <a:rPr sz="1000"/>
                        <a:t>3.00E+01</a:t>
                      </a:r>
                    </a:p>
                  </a:txBody>
                  <a:tcPr/>
                </a:tc>
              </a:tr>
              <a:tr h="0">
                <a:tc>
                  <a:txBody>
                    <a:bodyPr/>
                    <a:lstStyle/>
                    <a:p>
                      <a:r>
                        <a:rPr sz="1000"/>
                        <a:t>Cooke 6</a:t>
                      </a:r>
                    </a:p>
                  </a:txBody>
                  <a:tcPr/>
                </a:tc>
                <a:tc>
                  <a:txBody>
                    <a:bodyPr/>
                    <a:lstStyle/>
                    <a:p>
                      <a:r>
                        <a:rPr sz="1000"/>
                        <a:t>1.77E-01</a:t>
                      </a:r>
                    </a:p>
                  </a:txBody>
                  <a:tcPr/>
                </a:tc>
                <a:tc>
                  <a:txBody>
                    <a:bodyPr/>
                    <a:lstStyle/>
                    <a:p>
                      <a:r>
                        <a:rPr sz="1000"/>
                        <a:t>1.47E+01</a:t>
                      </a:r>
                    </a:p>
                  </a:txBody>
                  <a:tcPr/>
                </a:tc>
                <a:tc>
                  <a:txBody>
                    <a:bodyPr/>
                    <a:lstStyle/>
                    <a:p>
                      <a:r>
                        <a:rPr sz="1000"/>
                        <a:t>6.23E+01</a:t>
                      </a:r>
                    </a:p>
                  </a:txBody>
                  <a:tcPr/>
                </a:tc>
                <a:tc>
                  <a:txBody>
                    <a:bodyPr/>
                    <a:lstStyle/>
                    <a:p>
                      <a:r>
                        <a:rPr sz="1000"/>
                        <a:t>2.13E+01</a:t>
                      </a:r>
                    </a:p>
                  </a:txBody>
                  <a:tcPr/>
                </a:tc>
              </a:tr>
              <a:tr h="0">
                <a:tc>
                  <a:txBody>
                    <a:bodyPr/>
                    <a:lstStyle/>
                    <a:p>
                      <a:r>
                        <a:rPr sz="1000"/>
                        <a:t>Cooke</a:t>
                      </a:r>
                    </a:p>
                  </a:txBody>
                  <a:tcPr/>
                </a:tc>
                <a:tc>
                  <a:txBody>
                    <a:bodyPr/>
                    <a:lstStyle/>
                    <a:p>
                      <a:r>
                        <a:rPr sz="1000"/>
                        <a:t>3.61E-01</a:t>
                      </a:r>
                    </a:p>
                  </a:txBody>
                  <a:tcPr/>
                </a:tc>
                <a:tc>
                  <a:txBody>
                    <a:bodyPr/>
                    <a:lstStyle/>
                    <a:p>
                      <a:r>
                        <a:rPr sz="1000"/>
                        <a:t>1.74E+01</a:t>
                      </a:r>
                    </a:p>
                  </a:txBody>
                  <a:tcPr/>
                </a:tc>
                <a:tc>
                  <a:txBody>
                    <a:bodyPr/>
                    <a:lstStyle/>
                    <a:p>
                      <a:r>
                        <a:rPr sz="1000"/>
                        <a:t>6.09E+01</a:t>
                      </a:r>
                    </a:p>
                  </a:txBody>
                  <a:tcPr/>
                </a:tc>
                <a:tc>
                  <a:txBody>
                    <a:bodyPr/>
                    <a:lstStyle/>
                    <a:p>
                      <a:r>
                        <a:rPr sz="1000"/>
                        <a:t>2.22E+01</a:t>
                      </a:r>
                    </a:p>
                  </a:txBody>
                  <a:tcPr/>
                </a:tc>
              </a:tr>
              <a:tr h="0">
                <a:tc>
                  <a:txBody>
                    <a:bodyPr/>
                    <a:lstStyle/>
                    <a:p>
                      <a:r>
                        <a:rPr sz="1000"/>
                        <a:t>EW 5</a:t>
                      </a:r>
                    </a:p>
                  </a:txBody>
                  <a:tcPr/>
                </a:tc>
                <a:tc>
                  <a:txBody>
                    <a:bodyPr/>
                    <a:lstStyle/>
                    <a:p>
                      <a:r>
                        <a:rPr sz="1000"/>
                        <a:t>2.57E+00</a:t>
                      </a:r>
                    </a:p>
                  </a:txBody>
                  <a:tcPr/>
                </a:tc>
                <a:tc>
                  <a:txBody>
                    <a:bodyPr/>
                    <a:lstStyle/>
                    <a:p>
                      <a:r>
                        <a:rPr sz="1000"/>
                        <a:t>2.32E+01</a:t>
                      </a:r>
                    </a:p>
                  </a:txBody>
                  <a:tcPr/>
                </a:tc>
                <a:tc>
                  <a:txBody>
                    <a:bodyPr/>
                    <a:lstStyle/>
                    <a:p>
                      <a:r>
                        <a:rPr sz="1000"/>
                        <a:t>7.09E+01</a:t>
                      </a:r>
                    </a:p>
                  </a:txBody>
                  <a:tcPr/>
                </a:tc>
                <a:tc>
                  <a:txBody>
                    <a:bodyPr/>
                    <a:lstStyle/>
                    <a:p>
                      <a:r>
                        <a:rPr sz="1000"/>
                        <a:t>2.83E+01</a:t>
                      </a:r>
                    </a:p>
                  </a:txBody>
                  <a:tcPr/>
                </a:tc>
              </a:tr>
              <a:tr h="0">
                <a:tc>
                  <a:txBody>
                    <a:bodyPr/>
                    <a:lstStyle/>
                    <a:p>
                      <a:r>
                        <a:rPr sz="1000"/>
                        <a:t>EW 6</a:t>
                      </a:r>
                    </a:p>
                  </a:txBody>
                  <a:tcPr/>
                </a:tc>
                <a:tc>
                  <a:txBody>
                    <a:bodyPr/>
                    <a:lstStyle/>
                    <a:p>
                      <a:r>
                        <a:rPr sz="1000"/>
                        <a:t>2.40E-01</a:t>
                      </a:r>
                    </a:p>
                  </a:txBody>
                  <a:tcPr/>
                </a:tc>
                <a:tc>
                  <a:txBody>
                    <a:bodyPr/>
                    <a:lstStyle/>
                    <a:p>
                      <a:r>
                        <a:rPr sz="1000"/>
                        <a:t>1.27E+01</a:t>
                      </a:r>
                    </a:p>
                  </a:txBody>
                  <a:tcPr/>
                </a:tc>
                <a:tc>
                  <a:txBody>
                    <a:bodyPr/>
                    <a:lstStyle/>
                    <a:p>
                      <a:r>
                        <a:rPr sz="1000"/>
                        <a:t>5.93E+01</a:t>
                      </a:r>
                    </a:p>
                  </a:txBody>
                  <a:tcPr/>
                </a:tc>
                <a:tc>
                  <a:txBody>
                    <a:bodyPr/>
                    <a:lstStyle/>
                    <a:p>
                      <a:r>
                        <a:rPr sz="1000"/>
                        <a:t>1.88E+01</a:t>
                      </a:r>
                    </a:p>
                  </a:txBody>
                  <a:tcPr/>
                </a:tc>
              </a:tr>
              <a:tr h="1">
                <a:tc>
                  <a:txBody>
                    <a:bodyPr/>
                    <a:lstStyle/>
                    <a:p>
                      <a:r>
                        <a:rPr sz="1000"/>
                        <a:t>EW</a:t>
                      </a:r>
                    </a:p>
                  </a:txBody>
                  <a:tcPr/>
                </a:tc>
                <a:tc>
                  <a:txBody>
                    <a:bodyPr/>
                    <a:lstStyle/>
                    <a:p>
                      <a:r>
                        <a:rPr sz="1000"/>
                        <a:t>6.92E-01</a:t>
                      </a:r>
                    </a:p>
                  </a:txBody>
                  <a:tcPr/>
                </a:tc>
                <a:tc>
                  <a:txBody>
                    <a:bodyPr/>
                    <a:lstStyle/>
                    <a:p>
                      <a:r>
                        <a:rPr sz="1000"/>
                        <a:t>1.67E+01</a:t>
                      </a:r>
                    </a:p>
                  </a:txBody>
                  <a:tcPr/>
                </a:tc>
                <a:tc>
                  <a:txBody>
                    <a:bodyPr/>
                    <a:lstStyle/>
                    <a:p>
                      <a:r>
                        <a:rPr sz="1000"/>
                        <a:t>6.55E+01</a:t>
                      </a:r>
                    </a:p>
                  </a:txBody>
                  <a:tcPr/>
                </a:tc>
                <a:tc>
                  <a:txBody>
                    <a:bodyPr/>
                    <a:lstStyle/>
                    <a:p>
                      <a:r>
                        <a:rPr sz="1000"/>
                        <a:t>2.26E+01</a:t>
                      </a:r>
                    </a:p>
                  </a:txBody>
                  <a:tcPr/>
                </a:tc>
              </a:tr>
            </a:tbl>
          </a:graphicData>
        </a:graphic>
      </p:graphicFrame>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08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Volumetric percentage of andesites at Cotopaxi (last 0.5 Ma)</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With respect to the calculations of Hall and Mothes [2008], what is the percentage (volumetrically) of volcanic products of andesitic composition with respect to the total amount of material erupted over the past 0.5 Ma at Cotopaxi volcano?</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12.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12.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12.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andesitic magma</a:t>
            </a:r>
          </a:p>
        </p:txBody>
      </p:sp>
      <p:sp>
        <p:nvSpPr>
          <p:cNvPr id="6" name="TextBox 5"/>
          <p:cNvSpPr txBox="1"/>
          <p:nvPr/>
        </p:nvSpPr>
        <p:spPr>
          <a:xfrm>
            <a:off x="914400" y="1828800"/>
            <a:ext cx="3657600" cy="4572000"/>
          </a:xfrm>
          <a:prstGeom prst="rect">
            <a:avLst/>
          </a:prstGeom>
          <a:noFill/>
        </p:spPr>
        <p:txBody>
          <a:bodyPr wrap="square">
            <a:spAutoFit/>
          </a:bodyPr>
          <a:lstStyle/>
          <a:p>
            <a:pPr>
              <a:defRPr sz="1489"/>
            </a:pPr>
            <a:r>
              <a:t>Given the present state of Cotopaxi volcano and your knowledge of its past eruptive chronology, how much probability do you assign to the possibility that, for the next 100 years at Cotopaxi, there will be at least 1 eruption involving magma totally or predominantly of andesitic composition?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4.31E+01</a:t>
                      </a:r>
                    </a:p>
                  </a:txBody>
                  <a:tcPr/>
                </a:tc>
                <a:tc>
                  <a:txBody>
                    <a:bodyPr/>
                    <a:lstStyle/>
                    <a:p>
                      <a:r>
                        <a:rPr sz="1000"/>
                        <a:t>8.27E+01</a:t>
                      </a:r>
                    </a:p>
                  </a:txBody>
                  <a:tcPr/>
                </a:tc>
                <a:tc>
                  <a:txBody>
                    <a:bodyPr/>
                    <a:lstStyle/>
                    <a:p>
                      <a:r>
                        <a:rPr sz="1000"/>
                        <a:t>9.45E+01</a:t>
                      </a:r>
                    </a:p>
                  </a:txBody>
                  <a:tcPr/>
                </a:tc>
                <a:tc>
                  <a:txBody>
                    <a:bodyPr/>
                    <a:lstStyle/>
                    <a:p>
                      <a:r>
                        <a:rPr sz="1000"/>
                        <a:t>7.83E+01</a:t>
                      </a:r>
                    </a:p>
                  </a:txBody>
                  <a:tcPr/>
                </a:tc>
              </a:tr>
              <a:tr h="0">
                <a:tc>
                  <a:txBody>
                    <a:bodyPr/>
                    <a:lstStyle/>
                    <a:p>
                      <a:r>
                        <a:rPr sz="1000"/>
                        <a:t>Cooke 6</a:t>
                      </a:r>
                    </a:p>
                  </a:txBody>
                  <a:tcPr/>
                </a:tc>
                <a:tc>
                  <a:txBody>
                    <a:bodyPr/>
                    <a:lstStyle/>
                    <a:p>
                      <a:r>
                        <a:rPr sz="1000"/>
                        <a:t>3.78E+01</a:t>
                      </a:r>
                    </a:p>
                  </a:txBody>
                  <a:tcPr/>
                </a:tc>
                <a:tc>
                  <a:txBody>
                    <a:bodyPr/>
                    <a:lstStyle/>
                    <a:p>
                      <a:r>
                        <a:rPr sz="1000"/>
                        <a:t>8.43E+01</a:t>
                      </a:r>
                    </a:p>
                  </a:txBody>
                  <a:tcPr/>
                </a:tc>
                <a:tc>
                  <a:txBody>
                    <a:bodyPr/>
                    <a:lstStyle/>
                    <a:p>
                      <a:r>
                        <a:rPr sz="1000"/>
                        <a:t>9.81E+01</a:t>
                      </a:r>
                    </a:p>
                  </a:txBody>
                  <a:tcPr/>
                </a:tc>
                <a:tc>
                  <a:txBody>
                    <a:bodyPr/>
                    <a:lstStyle/>
                    <a:p>
                      <a:r>
                        <a:rPr sz="1000"/>
                        <a:t>7.77E+01</a:t>
                      </a:r>
                    </a:p>
                  </a:txBody>
                  <a:tcPr/>
                </a:tc>
              </a:tr>
              <a:tr h="0">
                <a:tc>
                  <a:txBody>
                    <a:bodyPr/>
                    <a:lstStyle/>
                    <a:p>
                      <a:r>
                        <a:rPr sz="1000"/>
                        <a:t>Cooke</a:t>
                      </a:r>
                    </a:p>
                  </a:txBody>
                  <a:tcPr/>
                </a:tc>
                <a:tc>
                  <a:txBody>
                    <a:bodyPr/>
                    <a:lstStyle/>
                    <a:p>
                      <a:r>
                        <a:rPr sz="1000"/>
                        <a:t>3.87E+01</a:t>
                      </a:r>
                    </a:p>
                  </a:txBody>
                  <a:tcPr/>
                </a:tc>
                <a:tc>
                  <a:txBody>
                    <a:bodyPr/>
                    <a:lstStyle/>
                    <a:p>
                      <a:r>
                        <a:rPr sz="1000"/>
                        <a:t>8.41E+01</a:t>
                      </a:r>
                    </a:p>
                  </a:txBody>
                  <a:tcPr/>
                </a:tc>
                <a:tc>
                  <a:txBody>
                    <a:bodyPr/>
                    <a:lstStyle/>
                    <a:p>
                      <a:r>
                        <a:rPr sz="1000"/>
                        <a:t>9.79E+01</a:t>
                      </a:r>
                    </a:p>
                  </a:txBody>
                  <a:tcPr/>
                </a:tc>
                <a:tc>
                  <a:txBody>
                    <a:bodyPr/>
                    <a:lstStyle/>
                    <a:p>
                      <a:r>
                        <a:rPr sz="1000"/>
                        <a:t>7.82E+01</a:t>
                      </a:r>
                    </a:p>
                  </a:txBody>
                  <a:tcPr/>
                </a:tc>
              </a:tr>
              <a:tr h="0">
                <a:tc>
                  <a:txBody>
                    <a:bodyPr/>
                    <a:lstStyle/>
                    <a:p>
                      <a:r>
                        <a:rPr sz="1000"/>
                        <a:t>EW 5</a:t>
                      </a:r>
                    </a:p>
                  </a:txBody>
                  <a:tcPr/>
                </a:tc>
                <a:tc>
                  <a:txBody>
                    <a:bodyPr/>
                    <a:lstStyle/>
                    <a:p>
                      <a:r>
                        <a:rPr sz="1000"/>
                        <a:t>3.42E+01</a:t>
                      </a:r>
                    </a:p>
                  </a:txBody>
                  <a:tcPr/>
                </a:tc>
                <a:tc>
                  <a:txBody>
                    <a:bodyPr/>
                    <a:lstStyle/>
                    <a:p>
                      <a:r>
                        <a:rPr sz="1000"/>
                        <a:t>7.77E+01</a:t>
                      </a:r>
                    </a:p>
                  </a:txBody>
                  <a:tcPr/>
                </a:tc>
                <a:tc>
                  <a:txBody>
                    <a:bodyPr/>
                    <a:lstStyle/>
                    <a:p>
                      <a:r>
                        <a:rPr sz="1000"/>
                        <a:t>9.43E+01</a:t>
                      </a:r>
                    </a:p>
                  </a:txBody>
                  <a:tcPr/>
                </a:tc>
                <a:tc>
                  <a:txBody>
                    <a:bodyPr/>
                    <a:lstStyle/>
                    <a:p>
                      <a:r>
                        <a:rPr sz="1000"/>
                        <a:t>7.28E+01</a:t>
                      </a:r>
                    </a:p>
                  </a:txBody>
                  <a:tcPr/>
                </a:tc>
              </a:tr>
              <a:tr h="0">
                <a:tc>
                  <a:txBody>
                    <a:bodyPr/>
                    <a:lstStyle/>
                    <a:p>
                      <a:r>
                        <a:rPr sz="1000"/>
                        <a:t>EW 6</a:t>
                      </a:r>
                    </a:p>
                  </a:txBody>
                  <a:tcPr/>
                </a:tc>
                <a:tc>
                  <a:txBody>
                    <a:bodyPr/>
                    <a:lstStyle/>
                    <a:p>
                      <a:r>
                        <a:rPr sz="1000"/>
                        <a:t>4.55E+01</a:t>
                      </a:r>
                    </a:p>
                  </a:txBody>
                  <a:tcPr/>
                </a:tc>
                <a:tc>
                  <a:txBody>
                    <a:bodyPr/>
                    <a:lstStyle/>
                    <a:p>
                      <a:r>
                        <a:rPr sz="1000"/>
                        <a:t>8.67E+01</a:t>
                      </a:r>
                    </a:p>
                  </a:txBody>
                  <a:tcPr/>
                </a:tc>
                <a:tc>
                  <a:txBody>
                    <a:bodyPr/>
                    <a:lstStyle/>
                    <a:p>
                      <a:r>
                        <a:rPr sz="1000"/>
                        <a:t>9.80E+01</a:t>
                      </a:r>
                    </a:p>
                  </a:txBody>
                  <a:tcPr/>
                </a:tc>
                <a:tc>
                  <a:txBody>
                    <a:bodyPr/>
                    <a:lstStyle/>
                    <a:p>
                      <a:r>
                        <a:rPr sz="1000"/>
                        <a:t>8.19E+01</a:t>
                      </a:r>
                    </a:p>
                  </a:txBody>
                  <a:tcPr/>
                </a:tc>
              </a:tr>
              <a:tr h="1">
                <a:tc>
                  <a:txBody>
                    <a:bodyPr/>
                    <a:lstStyle/>
                    <a:p>
                      <a:r>
                        <a:rPr sz="1000"/>
                        <a:t>EW</a:t>
                      </a:r>
                    </a:p>
                  </a:txBody>
                  <a:tcPr/>
                </a:tc>
                <a:tc>
                  <a:txBody>
                    <a:bodyPr/>
                    <a:lstStyle/>
                    <a:p>
                      <a:r>
                        <a:rPr sz="1000"/>
                        <a:t>4.09E+01</a:t>
                      </a:r>
                    </a:p>
                  </a:txBody>
                  <a:tcPr/>
                </a:tc>
                <a:tc>
                  <a:txBody>
                    <a:bodyPr/>
                    <a:lstStyle/>
                    <a:p>
                      <a:r>
                        <a:rPr sz="1000"/>
                        <a:t>8.29E+01</a:t>
                      </a:r>
                    </a:p>
                  </a:txBody>
                  <a:tcPr/>
                </a:tc>
                <a:tc>
                  <a:txBody>
                    <a:bodyPr/>
                    <a:lstStyle/>
                    <a:p>
                      <a:r>
                        <a:rPr sz="1000"/>
                        <a:t>9.76E+01</a:t>
                      </a:r>
                    </a:p>
                  </a:txBody>
                  <a:tcPr/>
                </a:tc>
                <a:tc>
                  <a:txBody>
                    <a:bodyPr/>
                    <a:lstStyle/>
                    <a:p>
                      <a:r>
                        <a:rPr sz="1000"/>
                        <a:t>7.83E+01</a:t>
                      </a:r>
                    </a:p>
                  </a:txBody>
                  <a:tcPr/>
                </a:tc>
              </a:tr>
            </a:tbl>
          </a:graphicData>
        </a:graphic>
      </p:graphicFrame>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13.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13.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13.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rhyolitic magma, SubPlinian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434"/>
            </a:pPr>
            <a:r>
              <a:t>Given the present state of Cotopaxi volcano and your knowledge of its past eruptive chronology, how much probability do you assign to the possibility that, for the next 100 years at Cotopaxi, in case totally or predominantly rhyolitic magma would be involved, there will be at least 1 SubPlinian eruption (VEI 3-4)?</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1.00E+01</a:t>
                      </a:r>
                    </a:p>
                  </a:txBody>
                  <a:tcPr/>
                </a:tc>
                <a:tc>
                  <a:txBody>
                    <a:bodyPr/>
                    <a:lstStyle/>
                    <a:p>
                      <a:r>
                        <a:rPr sz="1000"/>
                        <a:t>4.43E+01</a:t>
                      </a:r>
                    </a:p>
                  </a:txBody>
                  <a:tcPr/>
                </a:tc>
                <a:tc>
                  <a:txBody>
                    <a:bodyPr/>
                    <a:lstStyle/>
                    <a:p>
                      <a:r>
                        <a:rPr sz="1000"/>
                        <a:t>7.98E+01</a:t>
                      </a:r>
                    </a:p>
                  </a:txBody>
                  <a:tcPr/>
                </a:tc>
                <a:tc>
                  <a:txBody>
                    <a:bodyPr/>
                    <a:lstStyle/>
                    <a:p>
                      <a:r>
                        <a:rPr sz="1000"/>
                        <a:t>4.72E+01</a:t>
                      </a:r>
                    </a:p>
                  </a:txBody>
                  <a:tcPr/>
                </a:tc>
              </a:tr>
              <a:tr h="0">
                <a:tc>
                  <a:txBody>
                    <a:bodyPr/>
                    <a:lstStyle/>
                    <a:p>
                      <a:r>
                        <a:rPr sz="1000"/>
                        <a:t>Cooke 6</a:t>
                      </a:r>
                    </a:p>
                  </a:txBody>
                  <a:tcPr/>
                </a:tc>
                <a:tc>
                  <a:txBody>
                    <a:bodyPr/>
                    <a:lstStyle/>
                    <a:p>
                      <a:r>
                        <a:rPr sz="1000"/>
                        <a:t>8.65E+00</a:t>
                      </a:r>
                    </a:p>
                  </a:txBody>
                  <a:tcPr/>
                </a:tc>
                <a:tc>
                  <a:txBody>
                    <a:bodyPr/>
                    <a:lstStyle/>
                    <a:p>
                      <a:r>
                        <a:rPr sz="1000"/>
                        <a:t>4.98E+01</a:t>
                      </a:r>
                    </a:p>
                  </a:txBody>
                  <a:tcPr/>
                </a:tc>
                <a:tc>
                  <a:txBody>
                    <a:bodyPr/>
                    <a:lstStyle/>
                    <a:p>
                      <a:r>
                        <a:rPr sz="1000"/>
                        <a:t>8.52E+01</a:t>
                      </a:r>
                    </a:p>
                  </a:txBody>
                  <a:tcPr/>
                </a:tc>
                <a:tc>
                  <a:txBody>
                    <a:bodyPr/>
                    <a:lstStyle/>
                    <a:p>
                      <a:r>
                        <a:rPr sz="1000"/>
                        <a:t>4.86E+01</a:t>
                      </a:r>
                    </a:p>
                  </a:txBody>
                  <a:tcPr/>
                </a:tc>
              </a:tr>
              <a:tr h="0">
                <a:tc>
                  <a:txBody>
                    <a:bodyPr/>
                    <a:lstStyle/>
                    <a:p>
                      <a:r>
                        <a:rPr sz="1000"/>
                        <a:t>Cooke</a:t>
                      </a:r>
                    </a:p>
                  </a:txBody>
                  <a:tcPr/>
                </a:tc>
                <a:tc>
                  <a:txBody>
                    <a:bodyPr/>
                    <a:lstStyle/>
                    <a:p>
                      <a:r>
                        <a:rPr sz="1000"/>
                        <a:t>1.04E+01</a:t>
                      </a:r>
                    </a:p>
                  </a:txBody>
                  <a:tcPr/>
                </a:tc>
                <a:tc>
                  <a:txBody>
                    <a:bodyPr/>
                    <a:lstStyle/>
                    <a:p>
                      <a:r>
                        <a:rPr sz="1000"/>
                        <a:t>4.84E+01</a:t>
                      </a:r>
                    </a:p>
                  </a:txBody>
                  <a:tcPr/>
                </a:tc>
                <a:tc>
                  <a:txBody>
                    <a:bodyPr/>
                    <a:lstStyle/>
                    <a:p>
                      <a:r>
                        <a:rPr sz="1000"/>
                        <a:t>8.53E+01</a:t>
                      </a:r>
                    </a:p>
                  </a:txBody>
                  <a:tcPr/>
                </a:tc>
                <a:tc>
                  <a:txBody>
                    <a:bodyPr/>
                    <a:lstStyle/>
                    <a:p>
                      <a:r>
                        <a:rPr sz="1000"/>
                        <a:t>4.85E+01</a:t>
                      </a:r>
                    </a:p>
                  </a:txBody>
                  <a:tcPr/>
                </a:tc>
              </a:tr>
              <a:tr h="0">
                <a:tc>
                  <a:txBody>
                    <a:bodyPr/>
                    <a:lstStyle/>
                    <a:p>
                      <a:r>
                        <a:rPr sz="1000"/>
                        <a:t>EW 5</a:t>
                      </a:r>
                    </a:p>
                  </a:txBody>
                  <a:tcPr/>
                </a:tc>
                <a:tc>
                  <a:txBody>
                    <a:bodyPr/>
                    <a:lstStyle/>
                    <a:p>
                      <a:r>
                        <a:rPr sz="1000"/>
                        <a:t>5.84E+00</a:t>
                      </a:r>
                    </a:p>
                  </a:txBody>
                  <a:tcPr/>
                </a:tc>
                <a:tc>
                  <a:txBody>
                    <a:bodyPr/>
                    <a:lstStyle/>
                    <a:p>
                      <a:r>
                        <a:rPr sz="1000"/>
                        <a:t>4.93E+01</a:t>
                      </a:r>
                    </a:p>
                  </a:txBody>
                  <a:tcPr/>
                </a:tc>
                <a:tc>
                  <a:txBody>
                    <a:bodyPr/>
                    <a:lstStyle/>
                    <a:p>
                      <a:r>
                        <a:rPr sz="1000"/>
                        <a:t>8.54E+01</a:t>
                      </a:r>
                    </a:p>
                  </a:txBody>
                  <a:tcPr/>
                </a:tc>
                <a:tc>
                  <a:txBody>
                    <a:bodyPr/>
                    <a:lstStyle/>
                    <a:p>
                      <a:r>
                        <a:rPr sz="1000"/>
                        <a:t>4.87E+01</a:t>
                      </a:r>
                    </a:p>
                  </a:txBody>
                  <a:tcPr/>
                </a:tc>
              </a:tr>
              <a:tr h="0">
                <a:tc>
                  <a:txBody>
                    <a:bodyPr/>
                    <a:lstStyle/>
                    <a:p>
                      <a:r>
                        <a:rPr sz="1000"/>
                        <a:t>EW 6</a:t>
                      </a:r>
                    </a:p>
                  </a:txBody>
                  <a:tcPr/>
                </a:tc>
                <a:tc>
                  <a:txBody>
                    <a:bodyPr/>
                    <a:lstStyle/>
                    <a:p>
                      <a:r>
                        <a:rPr sz="1000"/>
                        <a:t>4.59E+00</a:t>
                      </a:r>
                    </a:p>
                  </a:txBody>
                  <a:tcPr/>
                </a:tc>
                <a:tc>
                  <a:txBody>
                    <a:bodyPr/>
                    <a:lstStyle/>
                    <a:p>
                      <a:r>
                        <a:rPr sz="1000"/>
                        <a:t>4.97E+01</a:t>
                      </a:r>
                    </a:p>
                  </a:txBody>
                  <a:tcPr/>
                </a:tc>
                <a:tc>
                  <a:txBody>
                    <a:bodyPr/>
                    <a:lstStyle/>
                    <a:p>
                      <a:r>
                        <a:rPr sz="1000"/>
                        <a:t>9.26E+01</a:t>
                      </a:r>
                    </a:p>
                  </a:txBody>
                  <a:tcPr/>
                </a:tc>
                <a:tc>
                  <a:txBody>
                    <a:bodyPr/>
                    <a:lstStyle/>
                    <a:p>
                      <a:r>
                        <a:rPr sz="1000"/>
                        <a:t>5.00E+01</a:t>
                      </a:r>
                    </a:p>
                  </a:txBody>
                  <a:tcPr/>
                </a:tc>
              </a:tr>
              <a:tr h="1">
                <a:tc>
                  <a:txBody>
                    <a:bodyPr/>
                    <a:lstStyle/>
                    <a:p>
                      <a:r>
                        <a:rPr sz="1000"/>
                        <a:t>EW</a:t>
                      </a:r>
                    </a:p>
                  </a:txBody>
                  <a:tcPr/>
                </a:tc>
                <a:tc>
                  <a:txBody>
                    <a:bodyPr/>
                    <a:lstStyle/>
                    <a:p>
                      <a:r>
                        <a:rPr sz="1000"/>
                        <a:t>5.52E+00</a:t>
                      </a:r>
                    </a:p>
                  </a:txBody>
                  <a:tcPr/>
                </a:tc>
                <a:tc>
                  <a:txBody>
                    <a:bodyPr/>
                    <a:lstStyle/>
                    <a:p>
                      <a:r>
                        <a:rPr sz="1000"/>
                        <a:t>4.96E+01</a:t>
                      </a:r>
                    </a:p>
                  </a:txBody>
                  <a:tcPr/>
                </a:tc>
                <a:tc>
                  <a:txBody>
                    <a:bodyPr/>
                    <a:lstStyle/>
                    <a:p>
                      <a:r>
                        <a:rPr sz="1000"/>
                        <a:t>9.13E+01</a:t>
                      </a:r>
                    </a:p>
                  </a:txBody>
                  <a:tcPr/>
                </a:tc>
                <a:tc>
                  <a:txBody>
                    <a:bodyPr/>
                    <a:lstStyle/>
                    <a:p>
                      <a:r>
                        <a:rPr sz="1000"/>
                        <a:t>4.94E+01</a:t>
                      </a:r>
                    </a:p>
                  </a:txBody>
                  <a:tcPr/>
                </a:tc>
              </a:tr>
            </a:tbl>
          </a:graphicData>
        </a:graphic>
      </p:graphicFrame>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14.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14.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14.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rhyolitic magma, Plinian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378"/>
            </a:pPr>
            <a:r>
              <a:t>Given the present state of Cotopaxi volcano and your knowledge of its past eruptive chronology, how much probability do you assign to the possibility that, for the next 100 years at Cotopaxi, in case totally or predominantly rhyolitic magma would be involved, there will be at least 1 eruption similar to the F-2/F-4 ones (Plinian, VEI 4-5)?</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9.77E+00</a:t>
                      </a:r>
                    </a:p>
                  </a:txBody>
                  <a:tcPr/>
                </a:tc>
                <a:tc>
                  <a:txBody>
                    <a:bodyPr/>
                    <a:lstStyle/>
                    <a:p>
                      <a:r>
                        <a:rPr sz="1000"/>
                        <a:t>4.49E+01</a:t>
                      </a:r>
                    </a:p>
                  </a:txBody>
                  <a:tcPr/>
                </a:tc>
                <a:tc>
                  <a:txBody>
                    <a:bodyPr/>
                    <a:lstStyle/>
                    <a:p>
                      <a:r>
                        <a:rPr sz="1000"/>
                        <a:t>7.14E+01</a:t>
                      </a:r>
                    </a:p>
                  </a:txBody>
                  <a:tcPr/>
                </a:tc>
                <a:tc>
                  <a:txBody>
                    <a:bodyPr/>
                    <a:lstStyle/>
                    <a:p>
                      <a:r>
                        <a:rPr sz="1000"/>
                        <a:t>4.41E+01</a:t>
                      </a:r>
                    </a:p>
                  </a:txBody>
                  <a:tcPr/>
                </a:tc>
              </a:tr>
              <a:tr h="0">
                <a:tc>
                  <a:txBody>
                    <a:bodyPr/>
                    <a:lstStyle/>
                    <a:p>
                      <a:r>
                        <a:rPr sz="1000"/>
                        <a:t>Cooke 6</a:t>
                      </a:r>
                    </a:p>
                  </a:txBody>
                  <a:tcPr/>
                </a:tc>
                <a:tc>
                  <a:txBody>
                    <a:bodyPr/>
                    <a:lstStyle/>
                    <a:p>
                      <a:r>
                        <a:rPr sz="1000"/>
                        <a:t>4.54E+00</a:t>
                      </a:r>
                    </a:p>
                  </a:txBody>
                  <a:tcPr/>
                </a:tc>
                <a:tc>
                  <a:txBody>
                    <a:bodyPr/>
                    <a:lstStyle/>
                    <a:p>
                      <a:r>
                        <a:rPr sz="1000"/>
                        <a:t>4.53E+01</a:t>
                      </a:r>
                    </a:p>
                  </a:txBody>
                  <a:tcPr/>
                </a:tc>
                <a:tc>
                  <a:txBody>
                    <a:bodyPr/>
                    <a:lstStyle/>
                    <a:p>
                      <a:r>
                        <a:rPr sz="1000"/>
                        <a:t>8.87E+01</a:t>
                      </a:r>
                    </a:p>
                  </a:txBody>
                  <a:tcPr/>
                </a:tc>
                <a:tc>
                  <a:txBody>
                    <a:bodyPr/>
                    <a:lstStyle/>
                    <a:p>
                      <a:r>
                        <a:rPr sz="1000"/>
                        <a:t>4.81E+01</a:t>
                      </a:r>
                    </a:p>
                  </a:txBody>
                  <a:tcPr/>
                </a:tc>
              </a:tr>
              <a:tr h="0">
                <a:tc>
                  <a:txBody>
                    <a:bodyPr/>
                    <a:lstStyle/>
                    <a:p>
                      <a:r>
                        <a:rPr sz="1000"/>
                        <a:t>Cooke</a:t>
                      </a:r>
                    </a:p>
                  </a:txBody>
                  <a:tcPr/>
                </a:tc>
                <a:tc>
                  <a:txBody>
                    <a:bodyPr/>
                    <a:lstStyle/>
                    <a:p>
                      <a:r>
                        <a:rPr sz="1000"/>
                        <a:t>5.44E+00</a:t>
                      </a:r>
                    </a:p>
                  </a:txBody>
                  <a:tcPr/>
                </a:tc>
                <a:tc>
                  <a:txBody>
                    <a:bodyPr/>
                    <a:lstStyle/>
                    <a:p>
                      <a:r>
                        <a:rPr sz="1000"/>
                        <a:t>4.47E+01</a:t>
                      </a:r>
                    </a:p>
                  </a:txBody>
                  <a:tcPr/>
                </a:tc>
                <a:tc>
                  <a:txBody>
                    <a:bodyPr/>
                    <a:lstStyle/>
                    <a:p>
                      <a:r>
                        <a:rPr sz="1000"/>
                        <a:t>8.81E+01</a:t>
                      </a:r>
                    </a:p>
                  </a:txBody>
                  <a:tcPr/>
                </a:tc>
                <a:tc>
                  <a:txBody>
                    <a:bodyPr/>
                    <a:lstStyle/>
                    <a:p>
                      <a:r>
                        <a:rPr sz="1000"/>
                        <a:t>4.77E+01</a:t>
                      </a:r>
                    </a:p>
                  </a:txBody>
                  <a:tcPr/>
                </a:tc>
              </a:tr>
              <a:tr h="0">
                <a:tc>
                  <a:txBody>
                    <a:bodyPr/>
                    <a:lstStyle/>
                    <a:p>
                      <a:r>
                        <a:rPr sz="1000"/>
                        <a:t>EW 5</a:t>
                      </a:r>
                    </a:p>
                  </a:txBody>
                  <a:tcPr/>
                </a:tc>
                <a:tc>
                  <a:txBody>
                    <a:bodyPr/>
                    <a:lstStyle/>
                    <a:p>
                      <a:r>
                        <a:rPr sz="1000"/>
                        <a:t>5.58E+00</a:t>
                      </a:r>
                    </a:p>
                  </a:txBody>
                  <a:tcPr/>
                </a:tc>
                <a:tc>
                  <a:txBody>
                    <a:bodyPr/>
                    <a:lstStyle/>
                    <a:p>
                      <a:r>
                        <a:rPr sz="1000"/>
                        <a:t>3.23E+01</a:t>
                      </a:r>
                    </a:p>
                  </a:txBody>
                  <a:tcPr/>
                </a:tc>
                <a:tc>
                  <a:txBody>
                    <a:bodyPr/>
                    <a:lstStyle/>
                    <a:p>
                      <a:r>
                        <a:rPr sz="1000"/>
                        <a:t>7.36E+01</a:t>
                      </a:r>
                    </a:p>
                  </a:txBody>
                  <a:tcPr/>
                </a:tc>
                <a:tc>
                  <a:txBody>
                    <a:bodyPr/>
                    <a:lstStyle/>
                    <a:p>
                      <a:r>
                        <a:rPr sz="1000"/>
                        <a:t>3.72E+01</a:t>
                      </a:r>
                    </a:p>
                  </a:txBody>
                  <a:tcPr/>
                </a:tc>
              </a:tr>
              <a:tr h="0">
                <a:tc>
                  <a:txBody>
                    <a:bodyPr/>
                    <a:lstStyle/>
                    <a:p>
                      <a:r>
                        <a:rPr sz="1000"/>
                        <a:t>EW 6</a:t>
                      </a:r>
                    </a:p>
                  </a:txBody>
                  <a:tcPr/>
                </a:tc>
                <a:tc>
                  <a:txBody>
                    <a:bodyPr/>
                    <a:lstStyle/>
                    <a:p>
                      <a:r>
                        <a:rPr sz="1000"/>
                        <a:t>2.39E+00</a:t>
                      </a:r>
                    </a:p>
                  </a:txBody>
                  <a:tcPr/>
                </a:tc>
                <a:tc>
                  <a:txBody>
                    <a:bodyPr/>
                    <a:lstStyle/>
                    <a:p>
                      <a:r>
                        <a:rPr sz="1000"/>
                        <a:t>4.88E+01</a:t>
                      </a:r>
                    </a:p>
                  </a:txBody>
                  <a:tcPr/>
                </a:tc>
                <a:tc>
                  <a:txBody>
                    <a:bodyPr/>
                    <a:lstStyle/>
                    <a:p>
                      <a:r>
                        <a:rPr sz="1000"/>
                        <a:t>8.87E+01</a:t>
                      </a:r>
                    </a:p>
                  </a:txBody>
                  <a:tcPr/>
                </a:tc>
                <a:tc>
                  <a:txBody>
                    <a:bodyPr/>
                    <a:lstStyle/>
                    <a:p>
                      <a:r>
                        <a:rPr sz="1000"/>
                        <a:t>4.60E+01</a:t>
                      </a:r>
                    </a:p>
                  </a:txBody>
                  <a:tcPr/>
                </a:tc>
              </a:tr>
              <a:tr h="1">
                <a:tc>
                  <a:txBody>
                    <a:bodyPr/>
                    <a:lstStyle/>
                    <a:p>
                      <a:r>
                        <a:rPr sz="1000"/>
                        <a:t>EW</a:t>
                      </a:r>
                    </a:p>
                  </a:txBody>
                  <a:tcPr/>
                </a:tc>
                <a:tc>
                  <a:txBody>
                    <a:bodyPr/>
                    <a:lstStyle/>
                    <a:p>
                      <a:r>
                        <a:rPr sz="1000"/>
                        <a:t>2.86E+00</a:t>
                      </a:r>
                    </a:p>
                  </a:txBody>
                  <a:tcPr/>
                </a:tc>
                <a:tc>
                  <a:txBody>
                    <a:bodyPr/>
                    <a:lstStyle/>
                    <a:p>
                      <a:r>
                        <a:rPr sz="1000"/>
                        <a:t>4.08E+01</a:t>
                      </a:r>
                    </a:p>
                  </a:txBody>
                  <a:tcPr/>
                </a:tc>
                <a:tc>
                  <a:txBody>
                    <a:bodyPr/>
                    <a:lstStyle/>
                    <a:p>
                      <a:r>
                        <a:rPr sz="1000"/>
                        <a:t>8.73E+01</a:t>
                      </a:r>
                    </a:p>
                  </a:txBody>
                  <a:tcPr/>
                </a:tc>
                <a:tc>
                  <a:txBody>
                    <a:bodyPr/>
                    <a:lstStyle/>
                    <a:p>
                      <a:r>
                        <a:rPr sz="1000"/>
                        <a:t>4.26E+01</a:t>
                      </a:r>
                    </a:p>
                  </a:txBody>
                  <a:tcPr/>
                </a:tc>
              </a:tr>
            </a:tbl>
          </a:graphicData>
        </a:graphic>
      </p:graphicFrame>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15.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15.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15.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rhyolitic magma, other eruption type</a:t>
            </a:r>
          </a:p>
        </p:txBody>
      </p:sp>
      <p:sp>
        <p:nvSpPr>
          <p:cNvPr id="6" name="TextBox 5"/>
          <p:cNvSpPr txBox="1"/>
          <p:nvPr/>
        </p:nvSpPr>
        <p:spPr>
          <a:xfrm>
            <a:off x="914400" y="1828800"/>
            <a:ext cx="3657600" cy="4572000"/>
          </a:xfrm>
          <a:prstGeom prst="rect">
            <a:avLst/>
          </a:prstGeom>
          <a:noFill/>
        </p:spPr>
        <p:txBody>
          <a:bodyPr wrap="square">
            <a:spAutoFit/>
          </a:bodyPr>
          <a:lstStyle/>
          <a:p>
            <a:pPr>
              <a:defRPr sz="1368"/>
            </a:pPr>
            <a:r>
              <a:t>Given the present state of Cotopaxi volcano and your knowledge of its past eruptive chronology, how much probability do you assign to the possibility that, for the next 100 years at Cotopaxi, in case totally or predominantly rhyolitic magma would be involved, there will be at least 1 eruption of different type with respect to the previous ones?</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3.86E+00</a:t>
                      </a:r>
                    </a:p>
                  </a:txBody>
                  <a:tcPr/>
                </a:tc>
                <a:tc>
                  <a:txBody>
                    <a:bodyPr/>
                    <a:lstStyle/>
                    <a:p>
                      <a:r>
                        <a:rPr sz="1000"/>
                        <a:t>1.05E+01</a:t>
                      </a:r>
                    </a:p>
                  </a:txBody>
                  <a:tcPr/>
                </a:tc>
                <a:tc>
                  <a:txBody>
                    <a:bodyPr/>
                    <a:lstStyle/>
                    <a:p>
                      <a:r>
                        <a:rPr sz="1000"/>
                        <a:t>5.25E+01</a:t>
                      </a:r>
                    </a:p>
                  </a:txBody>
                  <a:tcPr/>
                </a:tc>
                <a:tc>
                  <a:txBody>
                    <a:bodyPr/>
                    <a:lstStyle/>
                    <a:p>
                      <a:r>
                        <a:rPr sz="1000"/>
                        <a:t>1.43E+01</a:t>
                      </a:r>
                    </a:p>
                  </a:txBody>
                  <a:tcPr/>
                </a:tc>
              </a:tr>
              <a:tr h="0">
                <a:tc>
                  <a:txBody>
                    <a:bodyPr/>
                    <a:lstStyle/>
                    <a:p>
                      <a:r>
                        <a:rPr sz="1000"/>
                        <a:t>Cooke 6</a:t>
                      </a:r>
                    </a:p>
                  </a:txBody>
                  <a:tcPr/>
                </a:tc>
                <a:tc>
                  <a:txBody>
                    <a:bodyPr/>
                    <a:lstStyle/>
                    <a:p>
                      <a:r>
                        <a:rPr sz="1000"/>
                        <a:t>1.37E+00</a:t>
                      </a:r>
                    </a:p>
                  </a:txBody>
                  <a:tcPr/>
                </a:tc>
                <a:tc>
                  <a:txBody>
                    <a:bodyPr/>
                    <a:lstStyle/>
                    <a:p>
                      <a:r>
                        <a:rPr sz="1000"/>
                        <a:t>1.00E+01</a:t>
                      </a:r>
                    </a:p>
                  </a:txBody>
                  <a:tcPr/>
                </a:tc>
                <a:tc>
                  <a:txBody>
                    <a:bodyPr/>
                    <a:lstStyle/>
                    <a:p>
                      <a:r>
                        <a:rPr sz="1000"/>
                        <a:t>7.20E+01</a:t>
                      </a:r>
                    </a:p>
                  </a:txBody>
                  <a:tcPr/>
                </a:tc>
                <a:tc>
                  <a:txBody>
                    <a:bodyPr/>
                    <a:lstStyle/>
                    <a:p>
                      <a:r>
                        <a:rPr sz="1000"/>
                        <a:t>1.77E+01</a:t>
                      </a:r>
                    </a:p>
                  </a:txBody>
                  <a:tcPr/>
                </a:tc>
              </a:tr>
              <a:tr h="0">
                <a:tc>
                  <a:txBody>
                    <a:bodyPr/>
                    <a:lstStyle/>
                    <a:p>
                      <a:r>
                        <a:rPr sz="1000"/>
                        <a:t>Cooke</a:t>
                      </a:r>
                    </a:p>
                  </a:txBody>
                  <a:tcPr/>
                </a:tc>
                <a:tc>
                  <a:txBody>
                    <a:bodyPr/>
                    <a:lstStyle/>
                    <a:p>
                      <a:r>
                        <a:rPr sz="1000"/>
                        <a:t>1.49E+00</a:t>
                      </a:r>
                    </a:p>
                  </a:txBody>
                  <a:tcPr/>
                </a:tc>
                <a:tc>
                  <a:txBody>
                    <a:bodyPr/>
                    <a:lstStyle/>
                    <a:p>
                      <a:r>
                        <a:rPr sz="1000"/>
                        <a:t>9.84E+00</a:t>
                      </a:r>
                    </a:p>
                  </a:txBody>
                  <a:tcPr/>
                </a:tc>
                <a:tc>
                  <a:txBody>
                    <a:bodyPr/>
                    <a:lstStyle/>
                    <a:p>
                      <a:r>
                        <a:rPr sz="1000"/>
                        <a:t>6.85E+01</a:t>
                      </a:r>
                    </a:p>
                  </a:txBody>
                  <a:tcPr/>
                </a:tc>
                <a:tc>
                  <a:txBody>
                    <a:bodyPr/>
                    <a:lstStyle/>
                    <a:p>
                      <a:r>
                        <a:rPr sz="1000"/>
                        <a:t>1.67E+01</a:t>
                      </a:r>
                    </a:p>
                  </a:txBody>
                  <a:tcPr/>
                </a:tc>
              </a:tr>
              <a:tr h="0">
                <a:tc>
                  <a:txBody>
                    <a:bodyPr/>
                    <a:lstStyle/>
                    <a:p>
                      <a:r>
                        <a:rPr sz="1000"/>
                        <a:t>EW 5</a:t>
                      </a:r>
                    </a:p>
                  </a:txBody>
                  <a:tcPr/>
                </a:tc>
                <a:tc>
                  <a:txBody>
                    <a:bodyPr/>
                    <a:lstStyle/>
                    <a:p>
                      <a:r>
                        <a:rPr sz="1000"/>
                        <a:t>2.89E+00</a:t>
                      </a:r>
                    </a:p>
                  </a:txBody>
                  <a:tcPr/>
                </a:tc>
                <a:tc>
                  <a:txBody>
                    <a:bodyPr/>
                    <a:lstStyle/>
                    <a:p>
                      <a:r>
                        <a:rPr sz="1000"/>
                        <a:t>1.22E+01</a:t>
                      </a:r>
                    </a:p>
                  </a:txBody>
                  <a:tcPr/>
                </a:tc>
                <a:tc>
                  <a:txBody>
                    <a:bodyPr/>
                    <a:lstStyle/>
                    <a:p>
                      <a:r>
                        <a:rPr sz="1000"/>
                        <a:t>7.18E+01</a:t>
                      </a:r>
                    </a:p>
                  </a:txBody>
                  <a:tcPr/>
                </a:tc>
                <a:tc>
                  <a:txBody>
                    <a:bodyPr/>
                    <a:lstStyle/>
                    <a:p>
                      <a:r>
                        <a:rPr sz="1000"/>
                        <a:t>1.99E+01</a:t>
                      </a:r>
                    </a:p>
                  </a:txBody>
                  <a:tcPr/>
                </a:tc>
              </a:tr>
              <a:tr h="0">
                <a:tc>
                  <a:txBody>
                    <a:bodyPr/>
                    <a:lstStyle/>
                    <a:p>
                      <a:r>
                        <a:rPr sz="1000"/>
                        <a:t>EW 6</a:t>
                      </a:r>
                    </a:p>
                  </a:txBody>
                  <a:tcPr/>
                </a:tc>
                <a:tc>
                  <a:txBody>
                    <a:bodyPr/>
                    <a:lstStyle/>
                    <a:p>
                      <a:r>
                        <a:rPr sz="1000"/>
                        <a:t>1.49E+00</a:t>
                      </a:r>
                    </a:p>
                  </a:txBody>
                  <a:tcPr/>
                </a:tc>
                <a:tc>
                  <a:txBody>
                    <a:bodyPr/>
                    <a:lstStyle/>
                    <a:p>
                      <a:r>
                        <a:rPr sz="1000"/>
                        <a:t>1.17E+01</a:t>
                      </a:r>
                    </a:p>
                  </a:txBody>
                  <a:tcPr/>
                </a:tc>
                <a:tc>
                  <a:txBody>
                    <a:bodyPr/>
                    <a:lstStyle/>
                    <a:p>
                      <a:r>
                        <a:rPr sz="1000"/>
                        <a:t>7.93E+01</a:t>
                      </a:r>
                    </a:p>
                  </a:txBody>
                  <a:tcPr/>
                </a:tc>
                <a:tc>
                  <a:txBody>
                    <a:bodyPr/>
                    <a:lstStyle/>
                    <a:p>
                      <a:r>
                        <a:rPr sz="1000"/>
                        <a:t>2.07E+01</a:t>
                      </a:r>
                    </a:p>
                  </a:txBody>
                  <a:tcPr/>
                </a:tc>
              </a:tr>
              <a:tr h="1">
                <a:tc>
                  <a:txBody>
                    <a:bodyPr/>
                    <a:lstStyle/>
                    <a:p>
                      <a:r>
                        <a:rPr sz="1000"/>
                        <a:t>EW</a:t>
                      </a:r>
                    </a:p>
                  </a:txBody>
                  <a:tcPr/>
                </a:tc>
                <a:tc>
                  <a:txBody>
                    <a:bodyPr/>
                    <a:lstStyle/>
                    <a:p>
                      <a:r>
                        <a:rPr sz="1000"/>
                        <a:t>1.72E+00</a:t>
                      </a:r>
                    </a:p>
                  </a:txBody>
                  <a:tcPr/>
                </a:tc>
                <a:tc>
                  <a:txBody>
                    <a:bodyPr/>
                    <a:lstStyle/>
                    <a:p>
                      <a:r>
                        <a:rPr sz="1000"/>
                        <a:t>1.21E+01</a:t>
                      </a:r>
                    </a:p>
                  </a:txBody>
                  <a:tcPr/>
                </a:tc>
                <a:tc>
                  <a:txBody>
                    <a:bodyPr/>
                    <a:lstStyle/>
                    <a:p>
                      <a:r>
                        <a:rPr sz="1000"/>
                        <a:t>7.59E+01</a:t>
                      </a:r>
                    </a:p>
                  </a:txBody>
                  <a:tcPr/>
                </a:tc>
                <a:tc>
                  <a:txBody>
                    <a:bodyPr/>
                    <a:lstStyle/>
                    <a:p>
                      <a:r>
                        <a:rPr sz="1000"/>
                        <a:t>2.05E+01</a:t>
                      </a:r>
                    </a:p>
                  </a:txBody>
                  <a:tcPr/>
                </a:tc>
              </a:tr>
            </a:tbl>
          </a:graphicData>
        </a:graphic>
      </p:graphicFrame>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16.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16.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16.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Hydrovolcanic/Continuos ash emission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314"/>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AD 2015 one (Hydrovolcanic to long-lasting ash emission, VEI 1-2)?</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1.32E+01</a:t>
                      </a:r>
                    </a:p>
                  </a:txBody>
                  <a:tcPr/>
                </a:tc>
                <a:tc>
                  <a:txBody>
                    <a:bodyPr/>
                    <a:lstStyle/>
                    <a:p>
                      <a:r>
                        <a:rPr sz="1000"/>
                        <a:t>8.22E+01</a:t>
                      </a:r>
                    </a:p>
                  </a:txBody>
                  <a:tcPr/>
                </a:tc>
                <a:tc>
                  <a:txBody>
                    <a:bodyPr/>
                    <a:lstStyle/>
                    <a:p>
                      <a:r>
                        <a:rPr sz="1000"/>
                        <a:t>9.44E+01</a:t>
                      </a:r>
                    </a:p>
                  </a:txBody>
                  <a:tcPr/>
                </a:tc>
                <a:tc>
                  <a:txBody>
                    <a:bodyPr/>
                    <a:lstStyle/>
                    <a:p>
                      <a:r>
                        <a:rPr sz="1000"/>
                        <a:t>6.40E+01</a:t>
                      </a:r>
                    </a:p>
                  </a:txBody>
                  <a:tcPr/>
                </a:tc>
              </a:tr>
              <a:tr h="0">
                <a:tc>
                  <a:txBody>
                    <a:bodyPr/>
                    <a:lstStyle/>
                    <a:p>
                      <a:r>
                        <a:rPr sz="1000"/>
                        <a:t>Cooke 6</a:t>
                      </a:r>
                    </a:p>
                  </a:txBody>
                  <a:tcPr/>
                </a:tc>
                <a:tc>
                  <a:txBody>
                    <a:bodyPr/>
                    <a:lstStyle/>
                    <a:p>
                      <a:r>
                        <a:rPr sz="1000"/>
                        <a:t>2.07E+01</a:t>
                      </a:r>
                    </a:p>
                  </a:txBody>
                  <a:tcPr/>
                </a:tc>
                <a:tc>
                  <a:txBody>
                    <a:bodyPr/>
                    <a:lstStyle/>
                    <a:p>
                      <a:r>
                        <a:rPr sz="1000"/>
                        <a:t>7.48E+01</a:t>
                      </a:r>
                    </a:p>
                  </a:txBody>
                  <a:tcPr/>
                </a:tc>
                <a:tc>
                  <a:txBody>
                    <a:bodyPr/>
                    <a:lstStyle/>
                    <a:p>
                      <a:r>
                        <a:rPr sz="1000"/>
                        <a:t>9.26E+01</a:t>
                      </a:r>
                    </a:p>
                  </a:txBody>
                  <a:tcPr/>
                </a:tc>
                <a:tc>
                  <a:txBody>
                    <a:bodyPr/>
                    <a:lstStyle/>
                    <a:p>
                      <a:r>
                        <a:rPr sz="1000"/>
                        <a:t>6.72E+01</a:t>
                      </a:r>
                    </a:p>
                  </a:txBody>
                  <a:tcPr/>
                </a:tc>
              </a:tr>
              <a:tr h="0">
                <a:tc>
                  <a:txBody>
                    <a:bodyPr/>
                    <a:lstStyle/>
                    <a:p>
                      <a:r>
                        <a:rPr sz="1000"/>
                        <a:t>Cooke</a:t>
                      </a:r>
                    </a:p>
                  </a:txBody>
                  <a:tcPr/>
                </a:tc>
                <a:tc>
                  <a:txBody>
                    <a:bodyPr/>
                    <a:lstStyle/>
                    <a:p>
                      <a:r>
                        <a:rPr sz="1000"/>
                        <a:t>1.78E+01</a:t>
                      </a:r>
                    </a:p>
                  </a:txBody>
                  <a:tcPr/>
                </a:tc>
                <a:tc>
                  <a:txBody>
                    <a:bodyPr/>
                    <a:lstStyle/>
                    <a:p>
                      <a:r>
                        <a:rPr sz="1000"/>
                        <a:t>7.51E+01</a:t>
                      </a:r>
                    </a:p>
                  </a:txBody>
                  <a:tcPr/>
                </a:tc>
                <a:tc>
                  <a:txBody>
                    <a:bodyPr/>
                    <a:lstStyle/>
                    <a:p>
                      <a:r>
                        <a:rPr sz="1000"/>
                        <a:t>9.37E+01</a:t>
                      </a:r>
                    </a:p>
                  </a:txBody>
                  <a:tcPr/>
                </a:tc>
                <a:tc>
                  <a:txBody>
                    <a:bodyPr/>
                    <a:lstStyle/>
                    <a:p>
                      <a:r>
                        <a:rPr sz="1000"/>
                        <a:t>6.65E+01</a:t>
                      </a:r>
                    </a:p>
                  </a:txBody>
                  <a:tcPr/>
                </a:tc>
              </a:tr>
              <a:tr h="0">
                <a:tc>
                  <a:txBody>
                    <a:bodyPr/>
                    <a:lstStyle/>
                    <a:p>
                      <a:r>
                        <a:rPr sz="1000"/>
                        <a:t>EW 5</a:t>
                      </a:r>
                    </a:p>
                  </a:txBody>
                  <a:tcPr/>
                </a:tc>
                <a:tc>
                  <a:txBody>
                    <a:bodyPr/>
                    <a:lstStyle/>
                    <a:p>
                      <a:r>
                        <a:rPr sz="1000"/>
                        <a:t>1.22E+01</a:t>
                      </a:r>
                    </a:p>
                  </a:txBody>
                  <a:tcPr/>
                </a:tc>
                <a:tc>
                  <a:txBody>
                    <a:bodyPr/>
                    <a:lstStyle/>
                    <a:p>
                      <a:r>
                        <a:rPr sz="1000"/>
                        <a:t>5.42E+01</a:t>
                      </a:r>
                    </a:p>
                  </a:txBody>
                  <a:tcPr/>
                </a:tc>
                <a:tc>
                  <a:txBody>
                    <a:bodyPr/>
                    <a:lstStyle/>
                    <a:p>
                      <a:r>
                        <a:rPr sz="1000"/>
                        <a:t>9.33E+01</a:t>
                      </a:r>
                    </a:p>
                  </a:txBody>
                  <a:tcPr/>
                </a:tc>
                <a:tc>
                  <a:txBody>
                    <a:bodyPr/>
                    <a:lstStyle/>
                    <a:p>
                      <a:r>
                        <a:rPr sz="1000"/>
                        <a:t>5.48E+01</a:t>
                      </a:r>
                    </a:p>
                  </a:txBody>
                  <a:tcPr/>
                </a:tc>
              </a:tr>
              <a:tr h="0">
                <a:tc>
                  <a:txBody>
                    <a:bodyPr/>
                    <a:lstStyle/>
                    <a:p>
                      <a:r>
                        <a:rPr sz="1000"/>
                        <a:t>EW 6</a:t>
                      </a:r>
                    </a:p>
                  </a:txBody>
                  <a:tcPr/>
                </a:tc>
                <a:tc>
                  <a:txBody>
                    <a:bodyPr/>
                    <a:lstStyle/>
                    <a:p>
                      <a:r>
                        <a:rPr sz="1000"/>
                        <a:t>1.38E+01</a:t>
                      </a:r>
                    </a:p>
                  </a:txBody>
                  <a:tcPr/>
                </a:tc>
                <a:tc>
                  <a:txBody>
                    <a:bodyPr/>
                    <a:lstStyle/>
                    <a:p>
                      <a:r>
                        <a:rPr sz="1000"/>
                        <a:t>6.38E+01</a:t>
                      </a:r>
                    </a:p>
                  </a:txBody>
                  <a:tcPr/>
                </a:tc>
                <a:tc>
                  <a:txBody>
                    <a:bodyPr/>
                    <a:lstStyle/>
                    <a:p>
                      <a:r>
                        <a:rPr sz="1000"/>
                        <a:t>9.35E+01</a:t>
                      </a:r>
                    </a:p>
                  </a:txBody>
                  <a:tcPr/>
                </a:tc>
                <a:tc>
                  <a:txBody>
                    <a:bodyPr/>
                    <a:lstStyle/>
                    <a:p>
                      <a:r>
                        <a:rPr sz="1000"/>
                        <a:t>5.98E+01</a:t>
                      </a:r>
                    </a:p>
                  </a:txBody>
                  <a:tcPr/>
                </a:tc>
              </a:tr>
              <a:tr h="1">
                <a:tc>
                  <a:txBody>
                    <a:bodyPr/>
                    <a:lstStyle/>
                    <a:p>
                      <a:r>
                        <a:rPr sz="1000"/>
                        <a:t>EW</a:t>
                      </a:r>
                    </a:p>
                  </a:txBody>
                  <a:tcPr/>
                </a:tc>
                <a:tc>
                  <a:txBody>
                    <a:bodyPr/>
                    <a:lstStyle/>
                    <a:p>
                      <a:r>
                        <a:rPr sz="1000"/>
                        <a:t>1.36E+01</a:t>
                      </a:r>
                    </a:p>
                  </a:txBody>
                  <a:tcPr/>
                </a:tc>
                <a:tc>
                  <a:txBody>
                    <a:bodyPr/>
                    <a:lstStyle/>
                    <a:p>
                      <a:r>
                        <a:rPr sz="1000"/>
                        <a:t>6.05E+01</a:t>
                      </a:r>
                    </a:p>
                  </a:txBody>
                  <a:tcPr/>
                </a:tc>
                <a:tc>
                  <a:txBody>
                    <a:bodyPr/>
                    <a:lstStyle/>
                    <a:p>
                      <a:r>
                        <a:rPr sz="1000"/>
                        <a:t>9.34E+01</a:t>
                      </a:r>
                    </a:p>
                  </a:txBody>
                  <a:tcPr/>
                </a:tc>
                <a:tc>
                  <a:txBody>
                    <a:bodyPr/>
                    <a:lstStyle/>
                    <a:p>
                      <a:r>
                        <a:rPr sz="1000"/>
                        <a:t>5.76E+01</a:t>
                      </a:r>
                    </a:p>
                  </a:txBody>
                  <a:tcPr/>
                </a:tc>
              </a:tr>
            </a:tbl>
          </a:graphicData>
        </a:graphic>
      </p:graphicFrame>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17.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17.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17.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Violent Strombolian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334"/>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ones in the XIX century (Violent Strombolian, VEI 2-3)?</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1.73E+01</a:t>
                      </a:r>
                    </a:p>
                  </a:txBody>
                  <a:tcPr/>
                </a:tc>
                <a:tc>
                  <a:txBody>
                    <a:bodyPr/>
                    <a:lstStyle/>
                    <a:p>
                      <a:r>
                        <a:rPr sz="1000"/>
                        <a:t>8.21E+01</a:t>
                      </a:r>
                    </a:p>
                  </a:txBody>
                  <a:tcPr/>
                </a:tc>
                <a:tc>
                  <a:txBody>
                    <a:bodyPr/>
                    <a:lstStyle/>
                    <a:p>
                      <a:r>
                        <a:rPr sz="1000"/>
                        <a:t>9.44E+01</a:t>
                      </a:r>
                    </a:p>
                  </a:txBody>
                  <a:tcPr/>
                </a:tc>
                <a:tc>
                  <a:txBody>
                    <a:bodyPr/>
                    <a:lstStyle/>
                    <a:p>
                      <a:r>
                        <a:rPr sz="1000"/>
                        <a:t>6.60E+01</a:t>
                      </a:r>
                    </a:p>
                  </a:txBody>
                  <a:tcPr/>
                </a:tc>
              </a:tr>
              <a:tr h="0">
                <a:tc>
                  <a:txBody>
                    <a:bodyPr/>
                    <a:lstStyle/>
                    <a:p>
                      <a:r>
                        <a:rPr sz="1000"/>
                        <a:t>Cooke 6</a:t>
                      </a:r>
                    </a:p>
                  </a:txBody>
                  <a:tcPr/>
                </a:tc>
                <a:tc>
                  <a:txBody>
                    <a:bodyPr/>
                    <a:lstStyle/>
                    <a:p>
                      <a:r>
                        <a:rPr sz="1000"/>
                        <a:t>1.29E+01</a:t>
                      </a:r>
                    </a:p>
                  </a:txBody>
                  <a:tcPr/>
                </a:tc>
                <a:tc>
                  <a:txBody>
                    <a:bodyPr/>
                    <a:lstStyle/>
                    <a:p>
                      <a:r>
                        <a:rPr sz="1000"/>
                        <a:t>6.13E+01</a:t>
                      </a:r>
                    </a:p>
                  </a:txBody>
                  <a:tcPr/>
                </a:tc>
                <a:tc>
                  <a:txBody>
                    <a:bodyPr/>
                    <a:lstStyle/>
                    <a:p>
                      <a:r>
                        <a:rPr sz="1000"/>
                        <a:t>9.15E+01</a:t>
                      </a:r>
                    </a:p>
                  </a:txBody>
                  <a:tcPr/>
                </a:tc>
                <a:tc>
                  <a:txBody>
                    <a:bodyPr/>
                    <a:lstStyle/>
                    <a:p>
                      <a:r>
                        <a:rPr sz="1000"/>
                        <a:t>5.77E+01</a:t>
                      </a:r>
                    </a:p>
                  </a:txBody>
                  <a:tcPr/>
                </a:tc>
              </a:tr>
              <a:tr h="0">
                <a:tc>
                  <a:txBody>
                    <a:bodyPr/>
                    <a:lstStyle/>
                    <a:p>
                      <a:r>
                        <a:rPr sz="1000"/>
                        <a:t>Cooke</a:t>
                      </a:r>
                    </a:p>
                  </a:txBody>
                  <a:tcPr/>
                </a:tc>
                <a:tc>
                  <a:txBody>
                    <a:bodyPr/>
                    <a:lstStyle/>
                    <a:p>
                      <a:r>
                        <a:rPr sz="1000"/>
                        <a:t>1.27E+01</a:t>
                      </a:r>
                    </a:p>
                  </a:txBody>
                  <a:tcPr/>
                </a:tc>
                <a:tc>
                  <a:txBody>
                    <a:bodyPr/>
                    <a:lstStyle/>
                    <a:p>
                      <a:r>
                        <a:rPr sz="1000"/>
                        <a:t>6.24E+01</a:t>
                      </a:r>
                    </a:p>
                  </a:txBody>
                  <a:tcPr/>
                </a:tc>
                <a:tc>
                  <a:txBody>
                    <a:bodyPr/>
                    <a:lstStyle/>
                    <a:p>
                      <a:r>
                        <a:rPr sz="1000"/>
                        <a:t>9.30E+01</a:t>
                      </a:r>
                    </a:p>
                  </a:txBody>
                  <a:tcPr/>
                </a:tc>
                <a:tc>
                  <a:txBody>
                    <a:bodyPr/>
                    <a:lstStyle/>
                    <a:p>
                      <a:r>
                        <a:rPr sz="1000"/>
                        <a:t>5.87E+01</a:t>
                      </a:r>
                    </a:p>
                  </a:txBody>
                  <a:tcPr/>
                </a:tc>
              </a:tr>
              <a:tr h="0">
                <a:tc>
                  <a:txBody>
                    <a:bodyPr/>
                    <a:lstStyle/>
                    <a:p>
                      <a:r>
                        <a:rPr sz="1000"/>
                        <a:t>EW 5</a:t>
                      </a:r>
                    </a:p>
                  </a:txBody>
                  <a:tcPr/>
                </a:tc>
                <a:tc>
                  <a:txBody>
                    <a:bodyPr/>
                    <a:lstStyle/>
                    <a:p>
                      <a:r>
                        <a:rPr sz="1000"/>
                        <a:t>1.53E+01</a:t>
                      </a:r>
                    </a:p>
                  </a:txBody>
                  <a:tcPr/>
                </a:tc>
                <a:tc>
                  <a:txBody>
                    <a:bodyPr/>
                    <a:lstStyle/>
                    <a:p>
                      <a:r>
                        <a:rPr sz="1000"/>
                        <a:t>4.42E+01</a:t>
                      </a:r>
                    </a:p>
                  </a:txBody>
                  <a:tcPr/>
                </a:tc>
                <a:tc>
                  <a:txBody>
                    <a:bodyPr/>
                    <a:lstStyle/>
                    <a:p>
                      <a:r>
                        <a:rPr sz="1000"/>
                        <a:t>9.31E+01</a:t>
                      </a:r>
                    </a:p>
                  </a:txBody>
                  <a:tcPr/>
                </a:tc>
                <a:tc>
                  <a:txBody>
                    <a:bodyPr/>
                    <a:lstStyle/>
                    <a:p>
                      <a:r>
                        <a:rPr sz="1000"/>
                        <a:t>4.86E+01</a:t>
                      </a:r>
                    </a:p>
                  </a:txBody>
                  <a:tcPr/>
                </a:tc>
              </a:tr>
              <a:tr h="0">
                <a:tc>
                  <a:txBody>
                    <a:bodyPr/>
                    <a:lstStyle/>
                    <a:p>
                      <a:r>
                        <a:rPr sz="1000"/>
                        <a:t>EW 6</a:t>
                      </a:r>
                    </a:p>
                  </a:txBody>
                  <a:tcPr/>
                </a:tc>
                <a:tc>
                  <a:txBody>
                    <a:bodyPr/>
                    <a:lstStyle/>
                    <a:p>
                      <a:r>
                        <a:rPr sz="1000"/>
                        <a:t>1.07E+01</a:t>
                      </a:r>
                    </a:p>
                  </a:txBody>
                  <a:tcPr/>
                </a:tc>
                <a:tc>
                  <a:txBody>
                    <a:bodyPr/>
                    <a:lstStyle/>
                    <a:p>
                      <a:r>
                        <a:rPr sz="1000"/>
                        <a:t>5.46E+01</a:t>
                      </a:r>
                    </a:p>
                  </a:txBody>
                  <a:tcPr/>
                </a:tc>
                <a:tc>
                  <a:txBody>
                    <a:bodyPr/>
                    <a:lstStyle/>
                    <a:p>
                      <a:r>
                        <a:rPr sz="1000"/>
                        <a:t>8.71E+01</a:t>
                      </a:r>
                    </a:p>
                  </a:txBody>
                  <a:tcPr/>
                </a:tc>
                <a:tc>
                  <a:txBody>
                    <a:bodyPr/>
                    <a:lstStyle/>
                    <a:p>
                      <a:r>
                        <a:rPr sz="1000"/>
                        <a:t>5.09E+01</a:t>
                      </a:r>
                    </a:p>
                  </a:txBody>
                  <a:tcPr/>
                </a:tc>
              </a:tr>
              <a:tr h="1">
                <a:tc>
                  <a:txBody>
                    <a:bodyPr/>
                    <a:lstStyle/>
                    <a:p>
                      <a:r>
                        <a:rPr sz="1000"/>
                        <a:t>EW</a:t>
                      </a:r>
                    </a:p>
                  </a:txBody>
                  <a:tcPr/>
                </a:tc>
                <a:tc>
                  <a:txBody>
                    <a:bodyPr/>
                    <a:lstStyle/>
                    <a:p>
                      <a:r>
                        <a:rPr sz="1000"/>
                        <a:t>1.23E+01</a:t>
                      </a:r>
                    </a:p>
                  </a:txBody>
                  <a:tcPr/>
                </a:tc>
                <a:tc>
                  <a:txBody>
                    <a:bodyPr/>
                    <a:lstStyle/>
                    <a:p>
                      <a:r>
                        <a:rPr sz="1000"/>
                        <a:t>5.29E+01</a:t>
                      </a:r>
                    </a:p>
                  </a:txBody>
                  <a:tcPr/>
                </a:tc>
                <a:tc>
                  <a:txBody>
                    <a:bodyPr/>
                    <a:lstStyle/>
                    <a:p>
                      <a:r>
                        <a:rPr sz="1000"/>
                        <a:t>9.06E+01</a:t>
                      </a:r>
                    </a:p>
                  </a:txBody>
                  <a:tcPr/>
                </a:tc>
                <a:tc>
                  <a:txBody>
                    <a:bodyPr/>
                    <a:lstStyle/>
                    <a:p>
                      <a:r>
                        <a:rPr sz="1000"/>
                        <a:t>5.04E+01</a:t>
                      </a:r>
                    </a:p>
                  </a:txBody>
                  <a:tcPr/>
                </a:tc>
              </a:tr>
            </a:tbl>
          </a:graphicData>
        </a:graphic>
      </p:graphicFrame>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18.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18.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18.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SubPlinian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374"/>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AD 1877 one (SubPlinian, VEI 3-4)?</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1.17E+01</a:t>
                      </a:r>
                    </a:p>
                  </a:txBody>
                  <a:tcPr/>
                </a:tc>
                <a:tc>
                  <a:txBody>
                    <a:bodyPr/>
                    <a:lstStyle/>
                    <a:p>
                      <a:r>
                        <a:rPr sz="1000"/>
                        <a:t>4.12E+01</a:t>
                      </a:r>
                    </a:p>
                  </a:txBody>
                  <a:tcPr/>
                </a:tc>
                <a:tc>
                  <a:txBody>
                    <a:bodyPr/>
                    <a:lstStyle/>
                    <a:p>
                      <a:r>
                        <a:rPr sz="1000"/>
                        <a:t>7.56E+01</a:t>
                      </a:r>
                    </a:p>
                  </a:txBody>
                  <a:tcPr/>
                </a:tc>
                <a:tc>
                  <a:txBody>
                    <a:bodyPr/>
                    <a:lstStyle/>
                    <a:p>
                      <a:r>
                        <a:rPr sz="1000"/>
                        <a:t>4.12E+01</a:t>
                      </a:r>
                    </a:p>
                  </a:txBody>
                  <a:tcPr/>
                </a:tc>
              </a:tr>
              <a:tr h="0">
                <a:tc>
                  <a:txBody>
                    <a:bodyPr/>
                    <a:lstStyle/>
                    <a:p>
                      <a:r>
                        <a:rPr sz="1000"/>
                        <a:t>Cooke 6</a:t>
                      </a:r>
                    </a:p>
                  </a:txBody>
                  <a:tcPr/>
                </a:tc>
                <a:tc>
                  <a:txBody>
                    <a:bodyPr/>
                    <a:lstStyle/>
                    <a:p>
                      <a:r>
                        <a:rPr sz="1000"/>
                        <a:t>6.64E+00</a:t>
                      </a:r>
                    </a:p>
                  </a:txBody>
                  <a:tcPr/>
                </a:tc>
                <a:tc>
                  <a:txBody>
                    <a:bodyPr/>
                    <a:lstStyle/>
                    <a:p>
                      <a:r>
                        <a:rPr sz="1000"/>
                        <a:t>3.95E+01</a:t>
                      </a:r>
                    </a:p>
                  </a:txBody>
                  <a:tcPr/>
                </a:tc>
                <a:tc>
                  <a:txBody>
                    <a:bodyPr/>
                    <a:lstStyle/>
                    <a:p>
                      <a:r>
                        <a:rPr sz="1000"/>
                        <a:t>8.56E+01</a:t>
                      </a:r>
                    </a:p>
                  </a:txBody>
                  <a:tcPr/>
                </a:tc>
                <a:tc>
                  <a:txBody>
                    <a:bodyPr/>
                    <a:lstStyle/>
                    <a:p>
                      <a:r>
                        <a:rPr sz="1000"/>
                        <a:t>4.18E+01</a:t>
                      </a:r>
                    </a:p>
                  </a:txBody>
                  <a:tcPr/>
                </a:tc>
              </a:tr>
              <a:tr h="0">
                <a:tc>
                  <a:txBody>
                    <a:bodyPr/>
                    <a:lstStyle/>
                    <a:p>
                      <a:r>
                        <a:rPr sz="1000"/>
                        <a:t>Cooke</a:t>
                      </a:r>
                    </a:p>
                  </a:txBody>
                  <a:tcPr/>
                </a:tc>
                <a:tc>
                  <a:txBody>
                    <a:bodyPr/>
                    <a:lstStyle/>
                    <a:p>
                      <a:r>
                        <a:rPr sz="1000"/>
                        <a:t>7.06E+00</a:t>
                      </a:r>
                    </a:p>
                  </a:txBody>
                  <a:tcPr/>
                </a:tc>
                <a:tc>
                  <a:txBody>
                    <a:bodyPr/>
                    <a:lstStyle/>
                    <a:p>
                      <a:r>
                        <a:rPr sz="1000"/>
                        <a:t>3.98E+01</a:t>
                      </a:r>
                    </a:p>
                  </a:txBody>
                  <a:tcPr/>
                </a:tc>
                <a:tc>
                  <a:txBody>
                    <a:bodyPr/>
                    <a:lstStyle/>
                    <a:p>
                      <a:r>
                        <a:rPr sz="1000"/>
                        <a:t>8.53E+01</a:t>
                      </a:r>
                    </a:p>
                  </a:txBody>
                  <a:tcPr/>
                </a:tc>
                <a:tc>
                  <a:txBody>
                    <a:bodyPr/>
                    <a:lstStyle/>
                    <a:p>
                      <a:r>
                        <a:rPr sz="1000"/>
                        <a:t>4.15E+01</a:t>
                      </a:r>
                    </a:p>
                  </a:txBody>
                  <a:tcPr/>
                </a:tc>
              </a:tr>
              <a:tr h="0">
                <a:tc>
                  <a:txBody>
                    <a:bodyPr/>
                    <a:lstStyle/>
                    <a:p>
                      <a:r>
                        <a:rPr sz="1000"/>
                        <a:t>EW 5</a:t>
                      </a:r>
                    </a:p>
                  </a:txBody>
                  <a:tcPr/>
                </a:tc>
                <a:tc>
                  <a:txBody>
                    <a:bodyPr/>
                    <a:lstStyle/>
                    <a:p>
                      <a:r>
                        <a:rPr sz="1000"/>
                        <a:t>1.01E+01</a:t>
                      </a:r>
                    </a:p>
                  </a:txBody>
                  <a:tcPr/>
                </a:tc>
                <a:tc>
                  <a:txBody>
                    <a:bodyPr/>
                    <a:lstStyle/>
                    <a:p>
                      <a:r>
                        <a:rPr sz="1000"/>
                        <a:t>3.10E+01</a:t>
                      </a:r>
                    </a:p>
                  </a:txBody>
                  <a:tcPr/>
                </a:tc>
                <a:tc>
                  <a:txBody>
                    <a:bodyPr/>
                    <a:lstStyle/>
                    <a:p>
                      <a:r>
                        <a:rPr sz="1000"/>
                        <a:t>8.56E+01</a:t>
                      </a:r>
                    </a:p>
                  </a:txBody>
                  <a:tcPr/>
                </a:tc>
                <a:tc>
                  <a:txBody>
                    <a:bodyPr/>
                    <a:lstStyle/>
                    <a:p>
                      <a:r>
                        <a:rPr sz="1000"/>
                        <a:t>3.62E+01</a:t>
                      </a:r>
                    </a:p>
                  </a:txBody>
                  <a:tcPr/>
                </a:tc>
              </a:tr>
              <a:tr h="0">
                <a:tc>
                  <a:txBody>
                    <a:bodyPr/>
                    <a:lstStyle/>
                    <a:p>
                      <a:r>
                        <a:rPr sz="1000"/>
                        <a:t>EW 6</a:t>
                      </a:r>
                    </a:p>
                  </a:txBody>
                  <a:tcPr/>
                </a:tc>
                <a:tc>
                  <a:txBody>
                    <a:bodyPr/>
                    <a:lstStyle/>
                    <a:p>
                      <a:r>
                        <a:rPr sz="1000"/>
                        <a:t>2.98E+00</a:t>
                      </a:r>
                    </a:p>
                  </a:txBody>
                  <a:tcPr/>
                </a:tc>
                <a:tc>
                  <a:txBody>
                    <a:bodyPr/>
                    <a:lstStyle/>
                    <a:p>
                      <a:r>
                        <a:rPr sz="1000"/>
                        <a:t>3.07E+01</a:t>
                      </a:r>
                    </a:p>
                  </a:txBody>
                  <a:tcPr/>
                </a:tc>
                <a:tc>
                  <a:txBody>
                    <a:bodyPr/>
                    <a:lstStyle/>
                    <a:p>
                      <a:r>
                        <a:rPr sz="1000"/>
                        <a:t>7.92E+01</a:t>
                      </a:r>
                    </a:p>
                  </a:txBody>
                  <a:tcPr/>
                </a:tc>
                <a:tc>
                  <a:txBody>
                    <a:bodyPr/>
                    <a:lstStyle/>
                    <a:p>
                      <a:r>
                        <a:rPr sz="1000"/>
                        <a:t>3.48E+01</a:t>
                      </a:r>
                    </a:p>
                  </a:txBody>
                  <a:tcPr/>
                </a:tc>
              </a:tr>
              <a:tr h="1">
                <a:tc>
                  <a:txBody>
                    <a:bodyPr/>
                    <a:lstStyle/>
                    <a:p>
                      <a:r>
                        <a:rPr sz="1000"/>
                        <a:t>EW</a:t>
                      </a:r>
                    </a:p>
                  </a:txBody>
                  <a:tcPr/>
                </a:tc>
                <a:tc>
                  <a:txBody>
                    <a:bodyPr/>
                    <a:lstStyle/>
                    <a:p>
                      <a:r>
                        <a:rPr sz="1000"/>
                        <a:t>5.28E+00</a:t>
                      </a:r>
                    </a:p>
                  </a:txBody>
                  <a:tcPr/>
                </a:tc>
                <a:tc>
                  <a:txBody>
                    <a:bodyPr/>
                    <a:lstStyle/>
                    <a:p>
                      <a:r>
                        <a:rPr sz="1000"/>
                        <a:t>2.97E+01</a:t>
                      </a:r>
                    </a:p>
                  </a:txBody>
                  <a:tcPr/>
                </a:tc>
                <a:tc>
                  <a:txBody>
                    <a:bodyPr/>
                    <a:lstStyle/>
                    <a:p>
                      <a:r>
                        <a:rPr sz="1000"/>
                        <a:t>7.99E+01</a:t>
                      </a:r>
                    </a:p>
                  </a:txBody>
                  <a:tcPr/>
                </a:tc>
                <a:tc>
                  <a:txBody>
                    <a:bodyPr/>
                    <a:lstStyle/>
                    <a:p>
                      <a:r>
                        <a:rPr sz="1000"/>
                        <a:t>3.44E+01</a:t>
                      </a:r>
                    </a:p>
                  </a:txBody>
                  <a:tcPr/>
                </a:tc>
              </a:tr>
            </a:tbl>
          </a:graphicData>
        </a:graphic>
      </p:graphicFrame>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19.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19.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19.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andesitic magma, Plinian eruption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372"/>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Layers 3/5 ones (Plinian, VEI 4-5)?</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5.81E+00</a:t>
                      </a:r>
                    </a:p>
                  </a:txBody>
                  <a:tcPr/>
                </a:tc>
                <a:tc>
                  <a:txBody>
                    <a:bodyPr/>
                    <a:lstStyle/>
                    <a:p>
                      <a:r>
                        <a:rPr sz="1000"/>
                        <a:t>1.69E+01</a:t>
                      </a:r>
                    </a:p>
                  </a:txBody>
                  <a:tcPr/>
                </a:tc>
                <a:tc>
                  <a:txBody>
                    <a:bodyPr/>
                    <a:lstStyle/>
                    <a:p>
                      <a:r>
                        <a:rPr sz="1000"/>
                        <a:t>5.80E+01</a:t>
                      </a:r>
                    </a:p>
                  </a:txBody>
                  <a:tcPr/>
                </a:tc>
                <a:tc>
                  <a:txBody>
                    <a:bodyPr/>
                    <a:lstStyle/>
                    <a:p>
                      <a:r>
                        <a:rPr sz="1000"/>
                        <a:t>1.98E+01</a:t>
                      </a:r>
                    </a:p>
                  </a:txBody>
                  <a:tcPr/>
                </a:tc>
              </a:tr>
              <a:tr h="0">
                <a:tc>
                  <a:txBody>
                    <a:bodyPr/>
                    <a:lstStyle/>
                    <a:p>
                      <a:r>
                        <a:rPr sz="1000"/>
                        <a:t>Cooke 6</a:t>
                      </a:r>
                    </a:p>
                  </a:txBody>
                  <a:tcPr/>
                </a:tc>
                <a:tc>
                  <a:txBody>
                    <a:bodyPr/>
                    <a:lstStyle/>
                    <a:p>
                      <a:r>
                        <a:rPr sz="1000"/>
                        <a:t>2.22E+00</a:t>
                      </a:r>
                    </a:p>
                  </a:txBody>
                  <a:tcPr/>
                </a:tc>
                <a:tc>
                  <a:txBody>
                    <a:bodyPr/>
                    <a:lstStyle/>
                    <a:p>
                      <a:r>
                        <a:rPr sz="1000"/>
                        <a:t>2.13E+01</a:t>
                      </a:r>
                    </a:p>
                  </a:txBody>
                  <a:tcPr/>
                </a:tc>
                <a:tc>
                  <a:txBody>
                    <a:bodyPr/>
                    <a:lstStyle/>
                    <a:p>
                      <a:r>
                        <a:rPr sz="1000"/>
                        <a:t>4.74E+01</a:t>
                      </a:r>
                    </a:p>
                  </a:txBody>
                  <a:tcPr/>
                </a:tc>
                <a:tc>
                  <a:txBody>
                    <a:bodyPr/>
                    <a:lstStyle/>
                    <a:p>
                      <a:r>
                        <a:rPr sz="1000"/>
                        <a:t>2.23E+01</a:t>
                      </a:r>
                    </a:p>
                  </a:txBody>
                  <a:tcPr/>
                </a:tc>
              </a:tr>
              <a:tr h="0">
                <a:tc>
                  <a:txBody>
                    <a:bodyPr/>
                    <a:lstStyle/>
                    <a:p>
                      <a:r>
                        <a:rPr sz="1000"/>
                        <a:t>Cooke</a:t>
                      </a:r>
                    </a:p>
                  </a:txBody>
                  <a:tcPr/>
                </a:tc>
                <a:tc>
                  <a:txBody>
                    <a:bodyPr/>
                    <a:lstStyle/>
                    <a:p>
                      <a:r>
                        <a:rPr sz="1000"/>
                        <a:t>2.26E+00</a:t>
                      </a:r>
                    </a:p>
                  </a:txBody>
                  <a:tcPr/>
                </a:tc>
                <a:tc>
                  <a:txBody>
                    <a:bodyPr/>
                    <a:lstStyle/>
                    <a:p>
                      <a:r>
                        <a:rPr sz="1000"/>
                        <a:t>1.96E+01</a:t>
                      </a:r>
                    </a:p>
                  </a:txBody>
                  <a:tcPr/>
                </a:tc>
                <a:tc>
                  <a:txBody>
                    <a:bodyPr/>
                    <a:lstStyle/>
                    <a:p>
                      <a:r>
                        <a:rPr sz="1000"/>
                        <a:t>4.63E+01</a:t>
                      </a:r>
                    </a:p>
                  </a:txBody>
                  <a:tcPr/>
                </a:tc>
                <a:tc>
                  <a:txBody>
                    <a:bodyPr/>
                    <a:lstStyle/>
                    <a:p>
                      <a:r>
                        <a:rPr sz="1000"/>
                        <a:t>2.13E+01</a:t>
                      </a:r>
                    </a:p>
                  </a:txBody>
                  <a:tcPr/>
                </a:tc>
              </a:tr>
              <a:tr h="0">
                <a:tc>
                  <a:txBody>
                    <a:bodyPr/>
                    <a:lstStyle/>
                    <a:p>
                      <a:r>
                        <a:rPr sz="1000"/>
                        <a:t>EW 5</a:t>
                      </a:r>
                    </a:p>
                  </a:txBody>
                  <a:tcPr/>
                </a:tc>
                <a:tc>
                  <a:txBody>
                    <a:bodyPr/>
                    <a:lstStyle/>
                    <a:p>
                      <a:r>
                        <a:rPr sz="1000"/>
                        <a:t>1.97E+00</a:t>
                      </a:r>
                    </a:p>
                  </a:txBody>
                  <a:tcPr/>
                </a:tc>
                <a:tc>
                  <a:txBody>
                    <a:bodyPr/>
                    <a:lstStyle/>
                    <a:p>
                      <a:r>
                        <a:rPr sz="1000"/>
                        <a:t>1.58E+01</a:t>
                      </a:r>
                    </a:p>
                  </a:txBody>
                  <a:tcPr/>
                </a:tc>
                <a:tc>
                  <a:txBody>
                    <a:bodyPr/>
                    <a:lstStyle/>
                    <a:p>
                      <a:r>
                        <a:rPr sz="1000"/>
                        <a:t>7.46E+01</a:t>
                      </a:r>
                    </a:p>
                  </a:txBody>
                  <a:tcPr/>
                </a:tc>
                <a:tc>
                  <a:txBody>
                    <a:bodyPr/>
                    <a:lstStyle/>
                    <a:p>
                      <a:r>
                        <a:rPr sz="1000"/>
                        <a:t>2.30E+01</a:t>
                      </a:r>
                    </a:p>
                  </a:txBody>
                  <a:tcPr/>
                </a:tc>
              </a:tr>
              <a:tr h="0">
                <a:tc>
                  <a:txBody>
                    <a:bodyPr/>
                    <a:lstStyle/>
                    <a:p>
                      <a:r>
                        <a:rPr sz="1000"/>
                        <a:t>EW 6</a:t>
                      </a:r>
                    </a:p>
                  </a:txBody>
                  <a:tcPr/>
                </a:tc>
                <a:tc>
                  <a:txBody>
                    <a:bodyPr/>
                    <a:lstStyle/>
                    <a:p>
                      <a:r>
                        <a:rPr sz="1000"/>
                        <a:t>1.04E+00</a:t>
                      </a:r>
                    </a:p>
                  </a:txBody>
                  <a:tcPr/>
                </a:tc>
                <a:tc>
                  <a:txBody>
                    <a:bodyPr/>
                    <a:lstStyle/>
                    <a:p>
                      <a:r>
                        <a:rPr sz="1000"/>
                        <a:t>1.46E+01</a:t>
                      </a:r>
                    </a:p>
                  </a:txBody>
                  <a:tcPr/>
                </a:tc>
                <a:tc>
                  <a:txBody>
                    <a:bodyPr/>
                    <a:lstStyle/>
                    <a:p>
                      <a:r>
                        <a:rPr sz="1000"/>
                        <a:t>4.26E+01</a:t>
                      </a:r>
                    </a:p>
                  </a:txBody>
                  <a:tcPr/>
                </a:tc>
                <a:tc>
                  <a:txBody>
                    <a:bodyPr/>
                    <a:lstStyle/>
                    <a:p>
                      <a:r>
                        <a:rPr sz="1000"/>
                        <a:t>1.73E+01</a:t>
                      </a:r>
                    </a:p>
                  </a:txBody>
                  <a:tcPr/>
                </a:tc>
              </a:tr>
              <a:tr h="1">
                <a:tc>
                  <a:txBody>
                    <a:bodyPr/>
                    <a:lstStyle/>
                    <a:p>
                      <a:r>
                        <a:rPr sz="1000"/>
                        <a:t>EW</a:t>
                      </a:r>
                    </a:p>
                  </a:txBody>
                  <a:tcPr/>
                </a:tc>
                <a:tc>
                  <a:txBody>
                    <a:bodyPr/>
                    <a:lstStyle/>
                    <a:p>
                      <a:r>
                        <a:rPr sz="1000"/>
                        <a:t>1.51E+00</a:t>
                      </a:r>
                    </a:p>
                  </a:txBody>
                  <a:tcPr/>
                </a:tc>
                <a:tc>
                  <a:txBody>
                    <a:bodyPr/>
                    <a:lstStyle/>
                    <a:p>
                      <a:r>
                        <a:rPr sz="1000"/>
                        <a:t>1.49E+01</a:t>
                      </a:r>
                    </a:p>
                  </a:txBody>
                  <a:tcPr/>
                </a:tc>
                <a:tc>
                  <a:txBody>
                    <a:bodyPr/>
                    <a:lstStyle/>
                    <a:p>
                      <a:r>
                        <a:rPr sz="1000"/>
                        <a:t>5.78E+01</a:t>
                      </a:r>
                    </a:p>
                  </a:txBody>
                  <a:tcPr/>
                </a:tc>
                <a:tc>
                  <a:txBody>
                    <a:bodyPr/>
                    <a:lstStyle/>
                    <a:p>
                      <a:r>
                        <a:rPr sz="1000"/>
                        <a:t>1.99E+01</a:t>
                      </a:r>
                    </a:p>
                  </a:txBody>
                  <a:tcPr/>
                </a:tc>
              </a:tr>
            </a:tbl>
          </a:graphicData>
        </a:graphic>
      </p:graphicFrame>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20.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20.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20.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other eruption type</a:t>
            </a:r>
          </a:p>
        </p:txBody>
      </p:sp>
      <p:sp>
        <p:nvSpPr>
          <p:cNvPr id="6" name="TextBox 5"/>
          <p:cNvSpPr txBox="1"/>
          <p:nvPr/>
        </p:nvSpPr>
        <p:spPr>
          <a:xfrm>
            <a:off x="914400" y="1828800"/>
            <a:ext cx="3657600" cy="4572000"/>
          </a:xfrm>
          <a:prstGeom prst="rect">
            <a:avLst/>
          </a:prstGeom>
          <a:noFill/>
        </p:spPr>
        <p:txBody>
          <a:bodyPr wrap="square">
            <a:spAutoFit/>
          </a:bodyPr>
          <a:lstStyle/>
          <a:p>
            <a:pPr>
              <a:defRPr sz="1368"/>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of different type with respect to the previous ones?</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2.38E+00</a:t>
                      </a:r>
                    </a:p>
                  </a:txBody>
                  <a:tcPr/>
                </a:tc>
                <a:tc>
                  <a:txBody>
                    <a:bodyPr/>
                    <a:lstStyle/>
                    <a:p>
                      <a:r>
                        <a:rPr sz="1000"/>
                        <a:t>5.31E+00</a:t>
                      </a:r>
                    </a:p>
                  </a:txBody>
                  <a:tcPr/>
                </a:tc>
                <a:tc>
                  <a:txBody>
                    <a:bodyPr/>
                    <a:lstStyle/>
                    <a:p>
                      <a:r>
                        <a:rPr sz="1000"/>
                        <a:t>5.07E+01</a:t>
                      </a:r>
                    </a:p>
                  </a:txBody>
                  <a:tcPr/>
                </a:tc>
                <a:tc>
                  <a:txBody>
                    <a:bodyPr/>
                    <a:lstStyle/>
                    <a:p>
                      <a:r>
                        <a:rPr sz="1000"/>
                        <a:t>9.69E+00</a:t>
                      </a:r>
                    </a:p>
                  </a:txBody>
                  <a:tcPr/>
                </a:tc>
              </a:tr>
              <a:tr h="0">
                <a:tc>
                  <a:txBody>
                    <a:bodyPr/>
                    <a:lstStyle/>
                    <a:p>
                      <a:r>
                        <a:rPr sz="1000"/>
                        <a:t>Cooke 6</a:t>
                      </a:r>
                    </a:p>
                  </a:txBody>
                  <a:tcPr/>
                </a:tc>
                <a:tc>
                  <a:txBody>
                    <a:bodyPr/>
                    <a:lstStyle/>
                    <a:p>
                      <a:r>
                        <a:rPr sz="1000"/>
                        <a:t>1.57E+00</a:t>
                      </a:r>
                    </a:p>
                  </a:txBody>
                  <a:tcPr/>
                </a:tc>
                <a:tc>
                  <a:txBody>
                    <a:bodyPr/>
                    <a:lstStyle/>
                    <a:p>
                      <a:r>
                        <a:rPr sz="1000"/>
                        <a:t>1.09E+01</a:t>
                      </a:r>
                    </a:p>
                  </a:txBody>
                  <a:tcPr/>
                </a:tc>
                <a:tc>
                  <a:txBody>
                    <a:bodyPr/>
                    <a:lstStyle/>
                    <a:p>
                      <a:r>
                        <a:rPr sz="1000"/>
                        <a:t>4.52E+01</a:t>
                      </a:r>
                    </a:p>
                  </a:txBody>
                  <a:tcPr/>
                </a:tc>
                <a:tc>
                  <a:txBody>
                    <a:bodyPr/>
                    <a:lstStyle/>
                    <a:p>
                      <a:r>
                        <a:rPr sz="1000"/>
                        <a:t>1.47E+01</a:t>
                      </a:r>
                    </a:p>
                  </a:txBody>
                  <a:tcPr/>
                </a:tc>
              </a:tr>
              <a:tr h="0">
                <a:tc>
                  <a:txBody>
                    <a:bodyPr/>
                    <a:lstStyle/>
                    <a:p>
                      <a:r>
                        <a:rPr sz="1000"/>
                        <a:t>Cooke</a:t>
                      </a:r>
                    </a:p>
                  </a:txBody>
                  <a:tcPr/>
                </a:tc>
                <a:tc>
                  <a:txBody>
                    <a:bodyPr/>
                    <a:lstStyle/>
                    <a:p>
                      <a:r>
                        <a:rPr sz="1000"/>
                        <a:t>1.75E+00</a:t>
                      </a:r>
                    </a:p>
                  </a:txBody>
                  <a:tcPr/>
                </a:tc>
                <a:tc>
                  <a:txBody>
                    <a:bodyPr/>
                    <a:lstStyle/>
                    <a:p>
                      <a:r>
                        <a:rPr sz="1000"/>
                        <a:t>9.42E+00</a:t>
                      </a:r>
                    </a:p>
                  </a:txBody>
                  <a:tcPr/>
                </a:tc>
                <a:tc>
                  <a:txBody>
                    <a:bodyPr/>
                    <a:lstStyle/>
                    <a:p>
                      <a:r>
                        <a:rPr sz="1000"/>
                        <a:t>4.28E+01</a:t>
                      </a:r>
                    </a:p>
                  </a:txBody>
                  <a:tcPr/>
                </a:tc>
                <a:tc>
                  <a:txBody>
                    <a:bodyPr/>
                    <a:lstStyle/>
                    <a:p>
                      <a:r>
                        <a:rPr sz="1000"/>
                        <a:t>1.36E+01</a:t>
                      </a:r>
                    </a:p>
                  </a:txBody>
                  <a:tcPr/>
                </a:tc>
              </a:tr>
              <a:tr h="0">
                <a:tc>
                  <a:txBody>
                    <a:bodyPr/>
                    <a:lstStyle/>
                    <a:p>
                      <a:r>
                        <a:rPr sz="1000"/>
                        <a:t>EW 5</a:t>
                      </a:r>
                    </a:p>
                  </a:txBody>
                  <a:tcPr/>
                </a:tc>
                <a:tc>
                  <a:txBody>
                    <a:bodyPr/>
                    <a:lstStyle/>
                    <a:p>
                      <a:r>
                        <a:rPr sz="1000"/>
                        <a:t>1.98E+00</a:t>
                      </a:r>
                    </a:p>
                  </a:txBody>
                  <a:tcPr/>
                </a:tc>
                <a:tc>
                  <a:txBody>
                    <a:bodyPr/>
                    <a:lstStyle/>
                    <a:p>
                      <a:r>
                        <a:rPr sz="1000"/>
                        <a:t>7.19E+00</a:t>
                      </a:r>
                    </a:p>
                  </a:txBody>
                  <a:tcPr/>
                </a:tc>
                <a:tc>
                  <a:txBody>
                    <a:bodyPr/>
                    <a:lstStyle/>
                    <a:p>
                      <a:r>
                        <a:rPr sz="1000"/>
                        <a:t>6.52E+01</a:t>
                      </a:r>
                    </a:p>
                  </a:txBody>
                  <a:tcPr/>
                </a:tc>
                <a:tc>
                  <a:txBody>
                    <a:bodyPr/>
                    <a:lstStyle/>
                    <a:p>
                      <a:r>
                        <a:rPr sz="1000"/>
                        <a:t>1.73E+01</a:t>
                      </a:r>
                    </a:p>
                  </a:txBody>
                  <a:tcPr/>
                </a:tc>
              </a:tr>
              <a:tr h="0">
                <a:tc>
                  <a:txBody>
                    <a:bodyPr/>
                    <a:lstStyle/>
                    <a:p>
                      <a:r>
                        <a:rPr sz="1000"/>
                        <a:t>EW 6</a:t>
                      </a:r>
                    </a:p>
                  </a:txBody>
                  <a:tcPr/>
                </a:tc>
                <a:tc>
                  <a:txBody>
                    <a:bodyPr/>
                    <a:lstStyle/>
                    <a:p>
                      <a:r>
                        <a:rPr sz="1000"/>
                        <a:t>9.31E-01</a:t>
                      </a:r>
                    </a:p>
                  </a:txBody>
                  <a:tcPr/>
                </a:tc>
                <a:tc>
                  <a:txBody>
                    <a:bodyPr/>
                    <a:lstStyle/>
                    <a:p>
                      <a:r>
                        <a:rPr sz="1000"/>
                        <a:t>1.24E+01</a:t>
                      </a:r>
                    </a:p>
                  </a:txBody>
                  <a:tcPr/>
                </a:tc>
                <a:tc>
                  <a:txBody>
                    <a:bodyPr/>
                    <a:lstStyle/>
                    <a:p>
                      <a:r>
                        <a:rPr sz="1000"/>
                        <a:t>4.71E+01</a:t>
                      </a:r>
                    </a:p>
                  </a:txBody>
                  <a:tcPr/>
                </a:tc>
                <a:tc>
                  <a:txBody>
                    <a:bodyPr/>
                    <a:lstStyle/>
                    <a:p>
                      <a:r>
                        <a:rPr sz="1000"/>
                        <a:t>1.60E+01</a:t>
                      </a:r>
                    </a:p>
                  </a:txBody>
                  <a:tcPr/>
                </a:tc>
              </a:tr>
              <a:tr h="1">
                <a:tc>
                  <a:txBody>
                    <a:bodyPr/>
                    <a:lstStyle/>
                    <a:p>
                      <a:r>
                        <a:rPr sz="1000"/>
                        <a:t>EW</a:t>
                      </a:r>
                    </a:p>
                  </a:txBody>
                  <a:tcPr/>
                </a:tc>
                <a:tc>
                  <a:txBody>
                    <a:bodyPr/>
                    <a:lstStyle/>
                    <a:p>
                      <a:r>
                        <a:rPr sz="1000"/>
                        <a:t>1.26E+00</a:t>
                      </a:r>
                    </a:p>
                  </a:txBody>
                  <a:tcPr/>
                </a:tc>
                <a:tc>
                  <a:txBody>
                    <a:bodyPr/>
                    <a:lstStyle/>
                    <a:p>
                      <a:r>
                        <a:rPr sz="1000"/>
                        <a:t>1.07E+01</a:t>
                      </a:r>
                    </a:p>
                  </a:txBody>
                  <a:tcPr/>
                </a:tc>
                <a:tc>
                  <a:txBody>
                    <a:bodyPr/>
                    <a:lstStyle/>
                    <a:p>
                      <a:r>
                        <a:rPr sz="1000"/>
                        <a:t>5.67E+01</a:t>
                      </a:r>
                    </a:p>
                  </a:txBody>
                  <a:tcPr/>
                </a:tc>
                <a:tc>
                  <a:txBody>
                    <a:bodyPr/>
                    <a:lstStyle/>
                    <a:p>
                      <a:r>
                        <a:rPr sz="1000"/>
                        <a:t>1.72E+01</a:t>
                      </a:r>
                    </a:p>
                  </a:txBody>
                  <a:tcPr/>
                </a:tc>
              </a:tr>
            </a:tbl>
          </a:graphicData>
        </a:graphic>
      </p:graphicFrame>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21.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21.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21.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rhyolitic, duration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SubPlinian eruptions – rhyolitic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1.78E+01</a:t>
                      </a:r>
                    </a:p>
                  </a:txBody>
                  <a:tcPr/>
                </a:tc>
                <a:tc>
                  <a:txBody>
                    <a:bodyPr/>
                    <a:lstStyle/>
                    <a:p>
                      <a:r>
                        <a:rPr sz="1000"/>
                        <a:t>1.78E+03</a:t>
                      </a:r>
                    </a:p>
                  </a:txBody>
                  <a:tcPr/>
                </a:tc>
                <a:tc>
                  <a:txBody>
                    <a:bodyPr/>
                    <a:lstStyle/>
                    <a:p>
                      <a:r>
                        <a:rPr sz="1000"/>
                        <a:t>9.50E+03</a:t>
                      </a:r>
                    </a:p>
                  </a:txBody>
                  <a:tcPr/>
                </a:tc>
                <a:tc>
                  <a:txBody>
                    <a:bodyPr/>
                    <a:lstStyle/>
                    <a:p>
                      <a:r>
                        <a:rPr sz="1000"/>
                        <a:t>1.07E+03</a:t>
                      </a:r>
                    </a:p>
                  </a:txBody>
                  <a:tcPr/>
                </a:tc>
              </a:tr>
              <a:tr h="0">
                <a:tc>
                  <a:txBody>
                    <a:bodyPr/>
                    <a:lstStyle/>
                    <a:p>
                      <a:r>
                        <a:rPr sz="1000"/>
                        <a:t>Cooke 6</a:t>
                      </a:r>
                    </a:p>
                  </a:txBody>
                  <a:tcPr/>
                </a:tc>
                <a:tc>
                  <a:txBody>
                    <a:bodyPr/>
                    <a:lstStyle/>
                    <a:p>
                      <a:r>
                        <a:rPr sz="1000"/>
                        <a:t>1.46E+01</a:t>
                      </a:r>
                    </a:p>
                  </a:txBody>
                  <a:tcPr/>
                </a:tc>
                <a:tc>
                  <a:txBody>
                    <a:bodyPr/>
                    <a:lstStyle/>
                    <a:p>
                      <a:r>
                        <a:rPr sz="1000"/>
                        <a:t>1.00E+02</a:t>
                      </a:r>
                    </a:p>
                  </a:txBody>
                  <a:tcPr/>
                </a:tc>
                <a:tc>
                  <a:txBody>
                    <a:bodyPr/>
                    <a:lstStyle/>
                    <a:p>
                      <a:r>
                        <a:rPr sz="1000"/>
                        <a:t>1.13E+03</a:t>
                      </a:r>
                    </a:p>
                  </a:txBody>
                  <a:tcPr/>
                </a:tc>
                <a:tc>
                  <a:txBody>
                    <a:bodyPr/>
                    <a:lstStyle/>
                    <a:p>
                      <a:r>
                        <a:rPr sz="1000"/>
                        <a:t>1.19E+02</a:t>
                      </a:r>
                    </a:p>
                  </a:txBody>
                  <a:tcPr/>
                </a:tc>
              </a:tr>
              <a:tr h="0">
                <a:tc>
                  <a:txBody>
                    <a:bodyPr/>
                    <a:lstStyle/>
                    <a:p>
                      <a:r>
                        <a:rPr sz="1000"/>
                        <a:t>Cooke</a:t>
                      </a:r>
                    </a:p>
                  </a:txBody>
                  <a:tcPr/>
                </a:tc>
                <a:tc>
                  <a:txBody>
                    <a:bodyPr/>
                    <a:lstStyle/>
                    <a:p>
                      <a:r>
                        <a:rPr sz="1000"/>
                        <a:t>1.77E+01</a:t>
                      </a:r>
                    </a:p>
                  </a:txBody>
                  <a:tcPr/>
                </a:tc>
                <a:tc>
                  <a:txBody>
                    <a:bodyPr/>
                    <a:lstStyle/>
                    <a:p>
                      <a:r>
                        <a:rPr sz="1000"/>
                        <a:t>1.47E+02</a:t>
                      </a:r>
                    </a:p>
                  </a:txBody>
                  <a:tcPr/>
                </a:tc>
                <a:tc>
                  <a:txBody>
                    <a:bodyPr/>
                    <a:lstStyle/>
                    <a:p>
                      <a:r>
                        <a:rPr sz="1000"/>
                        <a:t>5.48E+03</a:t>
                      </a:r>
                    </a:p>
                  </a:txBody>
                  <a:tcPr/>
                </a:tc>
                <a:tc>
                  <a:txBody>
                    <a:bodyPr/>
                    <a:lstStyle/>
                    <a:p>
                      <a:r>
                        <a:rPr sz="1000"/>
                        <a:t>1.87E+02</a:t>
                      </a:r>
                    </a:p>
                  </a:txBody>
                  <a:tcPr/>
                </a:tc>
              </a:tr>
              <a:tr h="0">
                <a:tc>
                  <a:txBody>
                    <a:bodyPr/>
                    <a:lstStyle/>
                    <a:p>
                      <a:r>
                        <a:rPr sz="1000"/>
                        <a:t>EW 5</a:t>
                      </a:r>
                    </a:p>
                  </a:txBody>
                  <a:tcPr/>
                </a:tc>
                <a:tc>
                  <a:txBody>
                    <a:bodyPr/>
                    <a:lstStyle/>
                    <a:p>
                      <a:r>
                        <a:rPr sz="1000"/>
                        <a:t>8.78E+00</a:t>
                      </a:r>
                    </a:p>
                  </a:txBody>
                  <a:tcPr/>
                </a:tc>
                <a:tc>
                  <a:txBody>
                    <a:bodyPr/>
                    <a:lstStyle/>
                    <a:p>
                      <a:r>
                        <a:rPr sz="1000"/>
                        <a:t>3.06E+02</a:t>
                      </a:r>
                    </a:p>
                  </a:txBody>
                  <a:tcPr/>
                </a:tc>
                <a:tc>
                  <a:txBody>
                    <a:bodyPr/>
                    <a:lstStyle/>
                    <a:p>
                      <a:r>
                        <a:rPr sz="1000"/>
                        <a:t>6.99E+03</a:t>
                      </a:r>
                    </a:p>
                  </a:txBody>
                  <a:tcPr/>
                </a:tc>
                <a:tc>
                  <a:txBody>
                    <a:bodyPr/>
                    <a:lstStyle/>
                    <a:p>
                      <a:r>
                        <a:rPr sz="1000"/>
                        <a:t>2.96E+02</a:t>
                      </a:r>
                    </a:p>
                  </a:txBody>
                  <a:tcPr/>
                </a:tc>
              </a:tr>
              <a:tr h="0">
                <a:tc>
                  <a:txBody>
                    <a:bodyPr/>
                    <a:lstStyle/>
                    <a:p>
                      <a:r>
                        <a:rPr sz="1000"/>
                        <a:t>EW 6</a:t>
                      </a:r>
                    </a:p>
                  </a:txBody>
                  <a:tcPr/>
                </a:tc>
                <a:tc>
                  <a:txBody>
                    <a:bodyPr/>
                    <a:lstStyle/>
                    <a:p>
                      <a:r>
                        <a:rPr sz="1000"/>
                        <a:t>9.85E+00</a:t>
                      </a:r>
                    </a:p>
                  </a:txBody>
                  <a:tcPr/>
                </a:tc>
                <a:tc>
                  <a:txBody>
                    <a:bodyPr/>
                    <a:lstStyle/>
                    <a:p>
                      <a:r>
                        <a:rPr sz="1000"/>
                        <a:t>1.14E+02</a:t>
                      </a:r>
                    </a:p>
                  </a:txBody>
                  <a:tcPr/>
                </a:tc>
                <a:tc>
                  <a:txBody>
                    <a:bodyPr/>
                    <a:lstStyle/>
                    <a:p>
                      <a:r>
                        <a:rPr sz="1000"/>
                        <a:t>1.48E+03</a:t>
                      </a:r>
                    </a:p>
                  </a:txBody>
                  <a:tcPr/>
                </a:tc>
                <a:tc>
                  <a:txBody>
                    <a:bodyPr/>
                    <a:lstStyle/>
                    <a:p>
                      <a:r>
                        <a:rPr sz="1000"/>
                        <a:t>1.28E+02</a:t>
                      </a:r>
                    </a:p>
                  </a:txBody>
                  <a:tcPr/>
                </a:tc>
              </a:tr>
              <a:tr h="1">
                <a:tc>
                  <a:txBody>
                    <a:bodyPr/>
                    <a:lstStyle/>
                    <a:p>
                      <a:r>
                        <a:rPr sz="1000"/>
                        <a:t>EW</a:t>
                      </a:r>
                    </a:p>
                  </a:txBody>
                  <a:tcPr/>
                </a:tc>
                <a:tc>
                  <a:txBody>
                    <a:bodyPr/>
                    <a:lstStyle/>
                    <a:p>
                      <a:r>
                        <a:rPr sz="1000"/>
                        <a:t>9.13E+00</a:t>
                      </a:r>
                    </a:p>
                  </a:txBody>
                  <a:tcPr/>
                </a:tc>
                <a:tc>
                  <a:txBody>
                    <a:bodyPr/>
                    <a:lstStyle/>
                    <a:p>
                      <a:r>
                        <a:rPr sz="1000"/>
                        <a:t>1.91E+02</a:t>
                      </a:r>
                    </a:p>
                  </a:txBody>
                  <a:tcPr/>
                </a:tc>
                <a:tc>
                  <a:txBody>
                    <a:bodyPr/>
                    <a:lstStyle/>
                    <a:p>
                      <a:r>
                        <a:rPr sz="1000"/>
                        <a:t>3.89E+03</a:t>
                      </a:r>
                    </a:p>
                  </a:txBody>
                  <a:tcPr/>
                </a:tc>
                <a:tc>
                  <a:txBody>
                    <a:bodyPr/>
                    <a:lstStyle/>
                    <a:p>
                      <a:r>
                        <a:rPr sz="1000"/>
                        <a:t>1.71E+02</a:t>
                      </a:r>
                    </a:p>
                  </a:txBody>
                  <a:tcPr/>
                </a:tc>
              </a:tr>
            </a:tbl>
          </a:graphicData>
        </a:graphic>
      </p:graphicFrame>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09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Average amount of ash in BF2 layer of Pululagua</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Volentik et al. [2010] calculated the Total Grain Size Distribution for the climactic phase of the 2450 BP Plinian eruption of Pululagua volcano (BF2 layer) using different techniques and datasets. According to their calculations, what is the average amount (in wt%) of ash (D &lt; 2mm) in this layer?</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22.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22.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22.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rhyolitic, total mass fallout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SubPlinian eruptions – rhyolitic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4.60E+05</a:t>
                      </a:r>
                    </a:p>
                  </a:txBody>
                  <a:tcPr/>
                </a:tc>
                <a:tc>
                  <a:txBody>
                    <a:bodyPr/>
                    <a:lstStyle/>
                    <a:p>
                      <a:r>
                        <a:rPr sz="1000"/>
                        <a:t>4.38E+11</a:t>
                      </a:r>
                    </a:p>
                  </a:txBody>
                  <a:tcPr/>
                </a:tc>
                <a:tc>
                  <a:txBody>
                    <a:bodyPr/>
                    <a:lstStyle/>
                    <a:p>
                      <a:r>
                        <a:rPr sz="1000"/>
                        <a:t>9.77E+11</a:t>
                      </a:r>
                    </a:p>
                  </a:txBody>
                  <a:tcPr/>
                </a:tc>
                <a:tc>
                  <a:txBody>
                    <a:bodyPr/>
                    <a:lstStyle/>
                    <a:p>
                      <a:r>
                        <a:rPr sz="1000"/>
                        <a:t>9.12E+10</a:t>
                      </a:r>
                    </a:p>
                  </a:txBody>
                  <a:tcPr/>
                </a:tc>
              </a:tr>
              <a:tr h="0">
                <a:tc>
                  <a:txBody>
                    <a:bodyPr/>
                    <a:lstStyle/>
                    <a:p>
                      <a:r>
                        <a:rPr sz="1000"/>
                        <a:t>Cooke 6</a:t>
                      </a:r>
                    </a:p>
                  </a:txBody>
                  <a:tcPr/>
                </a:tc>
                <a:tc>
                  <a:txBody>
                    <a:bodyPr/>
                    <a:lstStyle/>
                    <a:p>
                      <a:r>
                        <a:rPr sz="1000"/>
                        <a:t>2.25E+09</a:t>
                      </a:r>
                    </a:p>
                  </a:txBody>
                  <a:tcPr/>
                </a:tc>
                <a:tc>
                  <a:txBody>
                    <a:bodyPr/>
                    <a:lstStyle/>
                    <a:p>
                      <a:r>
                        <a:rPr sz="1000"/>
                        <a:t>3.64E+10</a:t>
                      </a:r>
                    </a:p>
                  </a:txBody>
                  <a:tcPr/>
                </a:tc>
                <a:tc>
                  <a:txBody>
                    <a:bodyPr/>
                    <a:lstStyle/>
                    <a:p>
                      <a:r>
                        <a:rPr sz="1000"/>
                        <a:t>5.91E+11</a:t>
                      </a:r>
                    </a:p>
                  </a:txBody>
                  <a:tcPr/>
                </a:tc>
                <a:tc>
                  <a:txBody>
                    <a:bodyPr/>
                    <a:lstStyle/>
                    <a:p>
                      <a:r>
                        <a:rPr sz="1000"/>
                        <a:t>3.38E+10</a:t>
                      </a:r>
                    </a:p>
                  </a:txBody>
                  <a:tcPr/>
                </a:tc>
              </a:tr>
              <a:tr h="0">
                <a:tc>
                  <a:txBody>
                    <a:bodyPr/>
                    <a:lstStyle/>
                    <a:p>
                      <a:r>
                        <a:rPr sz="1000"/>
                        <a:t>Cooke</a:t>
                      </a:r>
                    </a:p>
                  </a:txBody>
                  <a:tcPr/>
                </a:tc>
                <a:tc>
                  <a:txBody>
                    <a:bodyPr/>
                    <a:lstStyle/>
                    <a:p>
                      <a:r>
                        <a:rPr sz="1000"/>
                        <a:t>3.25E+09</a:t>
                      </a:r>
                    </a:p>
                  </a:txBody>
                  <a:tcPr/>
                </a:tc>
                <a:tc>
                  <a:txBody>
                    <a:bodyPr/>
                    <a:lstStyle/>
                    <a:p>
                      <a:r>
                        <a:rPr sz="1000"/>
                        <a:t>5.02E+10</a:t>
                      </a:r>
                    </a:p>
                  </a:txBody>
                  <a:tcPr/>
                </a:tc>
                <a:tc>
                  <a:txBody>
                    <a:bodyPr/>
                    <a:lstStyle/>
                    <a:p>
                      <a:r>
                        <a:rPr sz="1000"/>
                        <a:t>7.28E+11</a:t>
                      </a:r>
                    </a:p>
                  </a:txBody>
                  <a:tcPr/>
                </a:tc>
                <a:tc>
                  <a:txBody>
                    <a:bodyPr/>
                    <a:lstStyle/>
                    <a:p>
                      <a:r>
                        <a:rPr sz="1000"/>
                        <a:t>4.98E+10</a:t>
                      </a:r>
                    </a:p>
                  </a:txBody>
                  <a:tcPr/>
                </a:tc>
              </a:tr>
              <a:tr h="0">
                <a:tc>
                  <a:txBody>
                    <a:bodyPr/>
                    <a:lstStyle/>
                    <a:p>
                      <a:r>
                        <a:rPr sz="1000"/>
                        <a:t>EW 5</a:t>
                      </a:r>
                    </a:p>
                  </a:txBody>
                  <a:tcPr/>
                </a:tc>
                <a:tc>
                  <a:txBody>
                    <a:bodyPr/>
                    <a:lstStyle/>
                    <a:p>
                      <a:r>
                        <a:rPr sz="1000"/>
                        <a:t>3.50E+02</a:t>
                      </a:r>
                    </a:p>
                  </a:txBody>
                  <a:tcPr/>
                </a:tc>
                <a:tc>
                  <a:txBody>
                    <a:bodyPr/>
                    <a:lstStyle/>
                    <a:p>
                      <a:r>
                        <a:rPr sz="1000"/>
                        <a:t>3.35E+11</a:t>
                      </a:r>
                    </a:p>
                  </a:txBody>
                  <a:tcPr/>
                </a:tc>
                <a:tc>
                  <a:txBody>
                    <a:bodyPr/>
                    <a:lstStyle/>
                    <a:p>
                      <a:r>
                        <a:rPr sz="1000"/>
                        <a:t>8.47E+11</a:t>
                      </a:r>
                    </a:p>
                  </a:txBody>
                  <a:tcPr/>
                </a:tc>
                <a:tc>
                  <a:txBody>
                    <a:bodyPr/>
                    <a:lstStyle/>
                    <a:p>
                      <a:r>
                        <a:rPr sz="1000"/>
                        <a:t>1.15E+10</a:t>
                      </a:r>
                    </a:p>
                  </a:txBody>
                  <a:tcPr/>
                </a:tc>
              </a:tr>
              <a:tr h="0">
                <a:tc>
                  <a:txBody>
                    <a:bodyPr/>
                    <a:lstStyle/>
                    <a:p>
                      <a:r>
                        <a:rPr sz="1000"/>
                        <a:t>EW 6</a:t>
                      </a:r>
                    </a:p>
                  </a:txBody>
                  <a:tcPr/>
                </a:tc>
                <a:tc>
                  <a:txBody>
                    <a:bodyPr/>
                    <a:lstStyle/>
                    <a:p>
                      <a:r>
                        <a:rPr sz="1000"/>
                        <a:t>4.11E+08</a:t>
                      </a:r>
                    </a:p>
                  </a:txBody>
                  <a:tcPr/>
                </a:tc>
                <a:tc>
                  <a:txBody>
                    <a:bodyPr/>
                    <a:lstStyle/>
                    <a:p>
                      <a:r>
                        <a:rPr sz="1000"/>
                        <a:t>2.18E+10</a:t>
                      </a:r>
                    </a:p>
                  </a:txBody>
                  <a:tcPr/>
                </a:tc>
                <a:tc>
                  <a:txBody>
                    <a:bodyPr/>
                    <a:lstStyle/>
                    <a:p>
                      <a:r>
                        <a:rPr sz="1000"/>
                        <a:t>6.11E+11</a:t>
                      </a:r>
                    </a:p>
                  </a:txBody>
                  <a:tcPr/>
                </a:tc>
                <a:tc>
                  <a:txBody>
                    <a:bodyPr/>
                    <a:lstStyle/>
                    <a:p>
                      <a:r>
                        <a:rPr sz="1000"/>
                        <a:t>1.93E+10</a:t>
                      </a:r>
                    </a:p>
                  </a:txBody>
                  <a:tcPr/>
                </a:tc>
              </a:tr>
              <a:tr h="1">
                <a:tc>
                  <a:txBody>
                    <a:bodyPr/>
                    <a:lstStyle/>
                    <a:p>
                      <a:r>
                        <a:rPr sz="1000"/>
                        <a:t>EW</a:t>
                      </a:r>
                    </a:p>
                  </a:txBody>
                  <a:tcPr/>
                </a:tc>
                <a:tc>
                  <a:txBody>
                    <a:bodyPr/>
                    <a:lstStyle/>
                    <a:p>
                      <a:r>
                        <a:rPr sz="1000"/>
                        <a:t>3.07E+05</a:t>
                      </a:r>
                    </a:p>
                  </a:txBody>
                  <a:tcPr/>
                </a:tc>
                <a:tc>
                  <a:txBody>
                    <a:bodyPr/>
                    <a:lstStyle/>
                    <a:p>
                      <a:r>
                        <a:rPr sz="1000"/>
                        <a:t>3.50E+10</a:t>
                      </a:r>
                    </a:p>
                  </a:txBody>
                  <a:tcPr/>
                </a:tc>
                <a:tc>
                  <a:txBody>
                    <a:bodyPr/>
                    <a:lstStyle/>
                    <a:p>
                      <a:r>
                        <a:rPr sz="1000"/>
                        <a:t>7.83E+11</a:t>
                      </a:r>
                    </a:p>
                  </a:txBody>
                  <a:tcPr/>
                </a:tc>
                <a:tc>
                  <a:txBody>
                    <a:bodyPr/>
                    <a:lstStyle/>
                    <a:p>
                      <a:r>
                        <a:rPr sz="1000"/>
                        <a:t>1.26E+10</a:t>
                      </a:r>
                    </a:p>
                  </a:txBody>
                  <a:tcPr/>
                </a:tc>
              </a:tr>
            </a:tbl>
          </a:graphicData>
        </a:graphic>
      </p:graphicFrame>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23.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23.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23.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rhyolitic, average plume height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SubPlinian eruptions – rhyolitic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1.36E+03</a:t>
                      </a:r>
                    </a:p>
                  </a:txBody>
                  <a:tcPr/>
                </a:tc>
                <a:tc>
                  <a:txBody>
                    <a:bodyPr/>
                    <a:lstStyle/>
                    <a:p>
                      <a:r>
                        <a:rPr sz="1000"/>
                        <a:t>1.14E+04</a:t>
                      </a:r>
                    </a:p>
                  </a:txBody>
                  <a:tcPr/>
                </a:tc>
                <a:tc>
                  <a:txBody>
                    <a:bodyPr/>
                    <a:lstStyle/>
                    <a:p>
                      <a:r>
                        <a:rPr sz="1000"/>
                        <a:t>1.98E+04</a:t>
                      </a:r>
                    </a:p>
                  </a:txBody>
                  <a:tcPr/>
                </a:tc>
                <a:tc>
                  <a:txBody>
                    <a:bodyPr/>
                    <a:lstStyle/>
                    <a:p>
                      <a:r>
                        <a:rPr sz="1000"/>
                        <a:t>9.54E+03</a:t>
                      </a:r>
                    </a:p>
                  </a:txBody>
                  <a:tcPr/>
                </a:tc>
              </a:tr>
              <a:tr h="0">
                <a:tc>
                  <a:txBody>
                    <a:bodyPr/>
                    <a:lstStyle/>
                    <a:p>
                      <a:r>
                        <a:rPr sz="1000"/>
                        <a:t>Cooke 6</a:t>
                      </a:r>
                    </a:p>
                  </a:txBody>
                  <a:tcPr/>
                </a:tc>
                <a:tc>
                  <a:txBody>
                    <a:bodyPr/>
                    <a:lstStyle/>
                    <a:p>
                      <a:r>
                        <a:rPr sz="1000"/>
                        <a:t>8.33E+03</a:t>
                      </a:r>
                    </a:p>
                  </a:txBody>
                  <a:tcPr/>
                </a:tc>
                <a:tc>
                  <a:txBody>
                    <a:bodyPr/>
                    <a:lstStyle/>
                    <a:p>
                      <a:r>
                        <a:rPr sz="1000"/>
                        <a:t>1.69E+04</a:t>
                      </a:r>
                    </a:p>
                  </a:txBody>
                  <a:tcPr/>
                </a:tc>
                <a:tc>
                  <a:txBody>
                    <a:bodyPr/>
                    <a:lstStyle/>
                    <a:p>
                      <a:r>
                        <a:rPr sz="1000"/>
                        <a:t>2.56E+04</a:t>
                      </a:r>
                    </a:p>
                  </a:txBody>
                  <a:tcPr/>
                </a:tc>
                <a:tc>
                  <a:txBody>
                    <a:bodyPr/>
                    <a:lstStyle/>
                    <a:p>
                      <a:r>
                        <a:rPr sz="1000"/>
                        <a:t>1.58E+04</a:t>
                      </a:r>
                    </a:p>
                  </a:txBody>
                  <a:tcPr/>
                </a:tc>
              </a:tr>
              <a:tr h="0">
                <a:tc>
                  <a:txBody>
                    <a:bodyPr/>
                    <a:lstStyle/>
                    <a:p>
                      <a:r>
                        <a:rPr sz="1000"/>
                        <a:t>Cooke</a:t>
                      </a:r>
                    </a:p>
                  </a:txBody>
                  <a:tcPr/>
                </a:tc>
                <a:tc>
                  <a:txBody>
                    <a:bodyPr/>
                    <a:lstStyle/>
                    <a:p>
                      <a:r>
                        <a:rPr sz="1000"/>
                        <a:t>6.67E+03</a:t>
                      </a:r>
                    </a:p>
                  </a:txBody>
                  <a:tcPr/>
                </a:tc>
                <a:tc>
                  <a:txBody>
                    <a:bodyPr/>
                    <a:lstStyle/>
                    <a:p>
                      <a:r>
                        <a:rPr sz="1000"/>
                        <a:t>1.61E+04</a:t>
                      </a:r>
                    </a:p>
                  </a:txBody>
                  <a:tcPr/>
                </a:tc>
                <a:tc>
                  <a:txBody>
                    <a:bodyPr/>
                    <a:lstStyle/>
                    <a:p>
                      <a:r>
                        <a:rPr sz="1000"/>
                        <a:t>2.50E+04</a:t>
                      </a:r>
                    </a:p>
                  </a:txBody>
                  <a:tcPr/>
                </a:tc>
                <a:tc>
                  <a:txBody>
                    <a:bodyPr/>
                    <a:lstStyle/>
                    <a:p>
                      <a:r>
                        <a:rPr sz="1000"/>
                        <a:t>1.48E+04</a:t>
                      </a:r>
                    </a:p>
                  </a:txBody>
                  <a:tcPr/>
                </a:tc>
              </a:tr>
              <a:tr h="0">
                <a:tc>
                  <a:txBody>
                    <a:bodyPr/>
                    <a:lstStyle/>
                    <a:p>
                      <a:r>
                        <a:rPr sz="1000"/>
                        <a:t>EW 5</a:t>
                      </a:r>
                    </a:p>
                  </a:txBody>
                  <a:tcPr/>
                </a:tc>
                <a:tc>
                  <a:txBody>
                    <a:bodyPr/>
                    <a:lstStyle/>
                    <a:p>
                      <a:r>
                        <a:rPr sz="1000"/>
                        <a:t>1.06E+03</a:t>
                      </a:r>
                    </a:p>
                  </a:txBody>
                  <a:tcPr/>
                </a:tc>
                <a:tc>
                  <a:txBody>
                    <a:bodyPr/>
                    <a:lstStyle/>
                    <a:p>
                      <a:r>
                        <a:rPr sz="1000"/>
                        <a:t>1.46E+04</a:t>
                      </a:r>
                    </a:p>
                  </a:txBody>
                  <a:tcPr/>
                </a:tc>
                <a:tc>
                  <a:txBody>
                    <a:bodyPr/>
                    <a:lstStyle/>
                    <a:p>
                      <a:r>
                        <a:rPr sz="1000"/>
                        <a:t>2.88E+04</a:t>
                      </a:r>
                    </a:p>
                  </a:txBody>
                  <a:tcPr/>
                </a:tc>
                <a:tc>
                  <a:txBody>
                    <a:bodyPr/>
                    <a:lstStyle/>
                    <a:p>
                      <a:r>
                        <a:rPr sz="1000"/>
                        <a:t>1.08E+04</a:t>
                      </a:r>
                    </a:p>
                  </a:txBody>
                  <a:tcPr/>
                </a:tc>
              </a:tr>
              <a:tr h="0">
                <a:tc>
                  <a:txBody>
                    <a:bodyPr/>
                    <a:lstStyle/>
                    <a:p>
                      <a:r>
                        <a:rPr sz="1000"/>
                        <a:t>EW 6</a:t>
                      </a:r>
                    </a:p>
                  </a:txBody>
                  <a:tcPr/>
                </a:tc>
                <a:tc>
                  <a:txBody>
                    <a:bodyPr/>
                    <a:lstStyle/>
                    <a:p>
                      <a:r>
                        <a:rPr sz="1000"/>
                        <a:t>8.43E+03</a:t>
                      </a:r>
                    </a:p>
                  </a:txBody>
                  <a:tcPr/>
                </a:tc>
                <a:tc>
                  <a:txBody>
                    <a:bodyPr/>
                    <a:lstStyle/>
                    <a:p>
                      <a:r>
                        <a:rPr sz="1000"/>
                        <a:t>1.78E+04</a:t>
                      </a:r>
                    </a:p>
                  </a:txBody>
                  <a:tcPr/>
                </a:tc>
                <a:tc>
                  <a:txBody>
                    <a:bodyPr/>
                    <a:lstStyle/>
                    <a:p>
                      <a:r>
                        <a:rPr sz="1000"/>
                        <a:t>2.70E+04</a:t>
                      </a:r>
                    </a:p>
                  </a:txBody>
                  <a:tcPr/>
                </a:tc>
                <a:tc>
                  <a:txBody>
                    <a:bodyPr/>
                    <a:lstStyle/>
                    <a:p>
                      <a:r>
                        <a:rPr sz="1000"/>
                        <a:t>1.68E+04</a:t>
                      </a:r>
                    </a:p>
                  </a:txBody>
                  <a:tcPr/>
                </a:tc>
              </a:tr>
              <a:tr h="1">
                <a:tc>
                  <a:txBody>
                    <a:bodyPr/>
                    <a:lstStyle/>
                    <a:p>
                      <a:r>
                        <a:rPr sz="1000"/>
                        <a:t>EW</a:t>
                      </a:r>
                    </a:p>
                  </a:txBody>
                  <a:tcPr/>
                </a:tc>
                <a:tc>
                  <a:txBody>
                    <a:bodyPr/>
                    <a:lstStyle/>
                    <a:p>
                      <a:r>
                        <a:rPr sz="1000"/>
                        <a:t>1.54E+03</a:t>
                      </a:r>
                    </a:p>
                  </a:txBody>
                  <a:tcPr/>
                </a:tc>
                <a:tc>
                  <a:txBody>
                    <a:bodyPr/>
                    <a:lstStyle/>
                    <a:p>
                      <a:r>
                        <a:rPr sz="1000"/>
                        <a:t>1.69E+04</a:t>
                      </a:r>
                    </a:p>
                  </a:txBody>
                  <a:tcPr/>
                </a:tc>
                <a:tc>
                  <a:txBody>
                    <a:bodyPr/>
                    <a:lstStyle/>
                    <a:p>
                      <a:r>
                        <a:rPr sz="1000"/>
                        <a:t>2.82E+04</a:t>
                      </a:r>
                    </a:p>
                  </a:txBody>
                  <a:tcPr/>
                </a:tc>
                <a:tc>
                  <a:txBody>
                    <a:bodyPr/>
                    <a:lstStyle/>
                    <a:p>
                      <a:r>
                        <a:rPr sz="1000"/>
                        <a:t>1.38E+04</a:t>
                      </a:r>
                    </a:p>
                  </a:txBody>
                  <a:tcPr/>
                </a:tc>
              </a:tr>
            </a:tbl>
          </a:graphicData>
        </a:graphic>
      </p:graphicFrame>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24.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24.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24.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rhyolitic, duration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Plinian eruptions – rhyolitic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1.58E+01</a:t>
                      </a:r>
                    </a:p>
                  </a:txBody>
                  <a:tcPr/>
                </a:tc>
                <a:tc>
                  <a:txBody>
                    <a:bodyPr/>
                    <a:lstStyle/>
                    <a:p>
                      <a:r>
                        <a:rPr sz="1000"/>
                        <a:t>5.09E+03</a:t>
                      </a:r>
                    </a:p>
                  </a:txBody>
                  <a:tcPr/>
                </a:tc>
                <a:tc>
                  <a:txBody>
                    <a:bodyPr/>
                    <a:lstStyle/>
                    <a:p>
                      <a:r>
                        <a:rPr sz="1000"/>
                        <a:t>1.91E+04</a:t>
                      </a:r>
                    </a:p>
                  </a:txBody>
                  <a:tcPr/>
                </a:tc>
                <a:tc>
                  <a:txBody>
                    <a:bodyPr/>
                    <a:lstStyle/>
                    <a:p>
                      <a:r>
                        <a:rPr sz="1000"/>
                        <a:t>2.05E+03</a:t>
                      </a:r>
                    </a:p>
                  </a:txBody>
                  <a:tcPr/>
                </a:tc>
              </a:tr>
              <a:tr h="0">
                <a:tc>
                  <a:txBody>
                    <a:bodyPr/>
                    <a:lstStyle/>
                    <a:p>
                      <a:r>
                        <a:rPr sz="1000"/>
                        <a:t>Cooke 6</a:t>
                      </a:r>
                    </a:p>
                  </a:txBody>
                  <a:tcPr/>
                </a:tc>
                <a:tc>
                  <a:txBody>
                    <a:bodyPr/>
                    <a:lstStyle/>
                    <a:p>
                      <a:r>
                        <a:rPr sz="1000"/>
                        <a:t>2.61E+01</a:t>
                      </a:r>
                    </a:p>
                  </a:txBody>
                  <a:tcPr/>
                </a:tc>
                <a:tc>
                  <a:txBody>
                    <a:bodyPr/>
                    <a:lstStyle/>
                    <a:p>
                      <a:r>
                        <a:rPr sz="1000"/>
                        <a:t>2.45E+02</a:t>
                      </a:r>
                    </a:p>
                  </a:txBody>
                  <a:tcPr/>
                </a:tc>
                <a:tc>
                  <a:txBody>
                    <a:bodyPr/>
                    <a:lstStyle/>
                    <a:p>
                      <a:r>
                        <a:rPr sz="1000"/>
                        <a:t>1.68E+03</a:t>
                      </a:r>
                    </a:p>
                  </a:txBody>
                  <a:tcPr/>
                </a:tc>
                <a:tc>
                  <a:txBody>
                    <a:bodyPr/>
                    <a:lstStyle/>
                    <a:p>
                      <a:r>
                        <a:rPr sz="1000"/>
                        <a:t>2.37E+02</a:t>
                      </a:r>
                    </a:p>
                  </a:txBody>
                  <a:tcPr/>
                </a:tc>
              </a:tr>
              <a:tr h="0">
                <a:tc>
                  <a:txBody>
                    <a:bodyPr/>
                    <a:lstStyle/>
                    <a:p>
                      <a:r>
                        <a:rPr sz="1000"/>
                        <a:t>Cooke</a:t>
                      </a:r>
                    </a:p>
                  </a:txBody>
                  <a:tcPr/>
                </a:tc>
                <a:tc>
                  <a:txBody>
                    <a:bodyPr/>
                    <a:lstStyle/>
                    <a:p>
                      <a:r>
                        <a:rPr sz="1000"/>
                        <a:t>2.85E+01</a:t>
                      </a:r>
                    </a:p>
                  </a:txBody>
                  <a:tcPr/>
                </a:tc>
                <a:tc>
                  <a:txBody>
                    <a:bodyPr/>
                    <a:lstStyle/>
                    <a:p>
                      <a:r>
                        <a:rPr sz="1000"/>
                        <a:t>3.29E+02</a:t>
                      </a:r>
                    </a:p>
                  </a:txBody>
                  <a:tcPr/>
                </a:tc>
                <a:tc>
                  <a:txBody>
                    <a:bodyPr/>
                    <a:lstStyle/>
                    <a:p>
                      <a:r>
                        <a:rPr sz="1000"/>
                        <a:t>1.13E+04</a:t>
                      </a:r>
                    </a:p>
                  </a:txBody>
                  <a:tcPr/>
                </a:tc>
                <a:tc>
                  <a:txBody>
                    <a:bodyPr/>
                    <a:lstStyle/>
                    <a:p>
                      <a:r>
                        <a:rPr sz="1000"/>
                        <a:t>3.42E+02</a:t>
                      </a:r>
                    </a:p>
                  </a:txBody>
                  <a:tcPr/>
                </a:tc>
              </a:tr>
              <a:tr h="0">
                <a:tc>
                  <a:txBody>
                    <a:bodyPr/>
                    <a:lstStyle/>
                    <a:p>
                      <a:r>
                        <a:rPr sz="1000"/>
                        <a:t>EW 5</a:t>
                      </a:r>
                    </a:p>
                  </a:txBody>
                  <a:tcPr/>
                </a:tc>
                <a:tc>
                  <a:txBody>
                    <a:bodyPr/>
                    <a:lstStyle/>
                    <a:p>
                      <a:r>
                        <a:rPr sz="1000"/>
                        <a:t>1.19E+01</a:t>
                      </a:r>
                    </a:p>
                  </a:txBody>
                  <a:tcPr/>
                </a:tc>
                <a:tc>
                  <a:txBody>
                    <a:bodyPr/>
                    <a:lstStyle/>
                    <a:p>
                      <a:r>
                        <a:rPr sz="1000"/>
                        <a:t>5.81E+02</a:t>
                      </a:r>
                    </a:p>
                  </a:txBody>
                  <a:tcPr/>
                </a:tc>
                <a:tc>
                  <a:txBody>
                    <a:bodyPr/>
                    <a:lstStyle/>
                    <a:p>
                      <a:r>
                        <a:rPr sz="1000"/>
                        <a:t>1.50E+04</a:t>
                      </a:r>
                    </a:p>
                  </a:txBody>
                  <a:tcPr/>
                </a:tc>
                <a:tc>
                  <a:txBody>
                    <a:bodyPr/>
                    <a:lstStyle/>
                    <a:p>
                      <a:r>
                        <a:rPr sz="1000"/>
                        <a:t>4.84E+02</a:t>
                      </a:r>
                    </a:p>
                  </a:txBody>
                  <a:tcPr/>
                </a:tc>
              </a:tr>
              <a:tr h="0">
                <a:tc>
                  <a:txBody>
                    <a:bodyPr/>
                    <a:lstStyle/>
                    <a:p>
                      <a:r>
                        <a:rPr sz="1000"/>
                        <a:t>EW 6</a:t>
                      </a:r>
                    </a:p>
                  </a:txBody>
                  <a:tcPr/>
                </a:tc>
                <a:tc>
                  <a:txBody>
                    <a:bodyPr/>
                    <a:lstStyle/>
                    <a:p>
                      <a:r>
                        <a:rPr sz="1000"/>
                        <a:t>2.37E+01</a:t>
                      </a:r>
                    </a:p>
                  </a:txBody>
                  <a:tcPr/>
                </a:tc>
                <a:tc>
                  <a:txBody>
                    <a:bodyPr/>
                    <a:lstStyle/>
                    <a:p>
                      <a:r>
                        <a:rPr sz="1000"/>
                        <a:t>2.05E+02</a:t>
                      </a:r>
                    </a:p>
                  </a:txBody>
                  <a:tcPr/>
                </a:tc>
                <a:tc>
                  <a:txBody>
                    <a:bodyPr/>
                    <a:lstStyle/>
                    <a:p>
                      <a:r>
                        <a:rPr sz="1000"/>
                        <a:t>1.93E+03</a:t>
                      </a:r>
                    </a:p>
                  </a:txBody>
                  <a:tcPr/>
                </a:tc>
                <a:tc>
                  <a:txBody>
                    <a:bodyPr/>
                    <a:lstStyle/>
                    <a:p>
                      <a:r>
                        <a:rPr sz="1000"/>
                        <a:t>2.15E+02</a:t>
                      </a:r>
                    </a:p>
                  </a:txBody>
                  <a:tcPr/>
                </a:tc>
              </a:tr>
              <a:tr h="1">
                <a:tc>
                  <a:txBody>
                    <a:bodyPr/>
                    <a:lstStyle/>
                    <a:p>
                      <a:r>
                        <a:rPr sz="1000"/>
                        <a:t>EW</a:t>
                      </a:r>
                    </a:p>
                  </a:txBody>
                  <a:tcPr/>
                </a:tc>
                <a:tc>
                  <a:txBody>
                    <a:bodyPr/>
                    <a:lstStyle/>
                    <a:p>
                      <a:r>
                        <a:rPr sz="1000"/>
                        <a:t>1.39E+01</a:t>
                      </a:r>
                    </a:p>
                  </a:txBody>
                  <a:tcPr/>
                </a:tc>
                <a:tc>
                  <a:txBody>
                    <a:bodyPr/>
                    <a:lstStyle/>
                    <a:p>
                      <a:r>
                        <a:rPr sz="1000"/>
                        <a:t>3.20E+02</a:t>
                      </a:r>
                    </a:p>
                  </a:txBody>
                  <a:tcPr/>
                </a:tc>
                <a:tc>
                  <a:txBody>
                    <a:bodyPr/>
                    <a:lstStyle/>
                    <a:p>
                      <a:r>
                        <a:rPr sz="1000"/>
                        <a:t>9.30E+03</a:t>
                      </a:r>
                    </a:p>
                  </a:txBody>
                  <a:tcPr/>
                </a:tc>
                <a:tc>
                  <a:txBody>
                    <a:bodyPr/>
                    <a:lstStyle/>
                    <a:p>
                      <a:r>
                        <a:rPr sz="1000"/>
                        <a:t>2.85E+02</a:t>
                      </a:r>
                    </a:p>
                  </a:txBody>
                  <a:tcPr/>
                </a:tc>
              </a:tr>
            </a:tbl>
          </a:graphicData>
        </a:graphic>
      </p:graphicFrame>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25.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25.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25.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rhyolitic, total mass fallout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Plinian eruptions – rhyolitic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7.62E+05</a:t>
                      </a:r>
                    </a:p>
                  </a:txBody>
                  <a:tcPr/>
                </a:tc>
                <a:tc>
                  <a:txBody>
                    <a:bodyPr/>
                    <a:lstStyle/>
                    <a:p>
                      <a:r>
                        <a:rPr sz="1000"/>
                        <a:t>8.47E+11</a:t>
                      </a:r>
                    </a:p>
                  </a:txBody>
                  <a:tcPr/>
                </a:tc>
                <a:tc>
                  <a:txBody>
                    <a:bodyPr/>
                    <a:lstStyle/>
                    <a:p>
                      <a:r>
                        <a:rPr sz="1000"/>
                        <a:t>6.75E+12</a:t>
                      </a:r>
                    </a:p>
                  </a:txBody>
                  <a:tcPr/>
                </a:tc>
                <a:tc>
                  <a:txBody>
                    <a:bodyPr/>
                    <a:lstStyle/>
                    <a:p>
                      <a:r>
                        <a:rPr sz="1000"/>
                        <a:t>2.94E+11</a:t>
                      </a:r>
                    </a:p>
                  </a:txBody>
                  <a:tcPr/>
                </a:tc>
              </a:tr>
              <a:tr h="0">
                <a:tc>
                  <a:txBody>
                    <a:bodyPr/>
                    <a:lstStyle/>
                    <a:p>
                      <a:r>
                        <a:rPr sz="1000"/>
                        <a:t>Cooke 6</a:t>
                      </a:r>
                    </a:p>
                  </a:txBody>
                  <a:tcPr/>
                </a:tc>
                <a:tc>
                  <a:txBody>
                    <a:bodyPr/>
                    <a:lstStyle/>
                    <a:p>
                      <a:r>
                        <a:rPr sz="1000"/>
                        <a:t>2.22E+10</a:t>
                      </a:r>
                    </a:p>
                  </a:txBody>
                  <a:tcPr/>
                </a:tc>
                <a:tc>
                  <a:txBody>
                    <a:bodyPr/>
                    <a:lstStyle/>
                    <a:p>
                      <a:r>
                        <a:rPr sz="1000"/>
                        <a:t>3.51E+11</a:t>
                      </a:r>
                    </a:p>
                  </a:txBody>
                  <a:tcPr/>
                </a:tc>
                <a:tc>
                  <a:txBody>
                    <a:bodyPr/>
                    <a:lstStyle/>
                    <a:p>
                      <a:r>
                        <a:rPr sz="1000"/>
                        <a:t>7.52E+12</a:t>
                      </a:r>
                    </a:p>
                  </a:txBody>
                  <a:tcPr/>
                </a:tc>
                <a:tc>
                  <a:txBody>
                    <a:bodyPr/>
                    <a:lstStyle/>
                    <a:p>
                      <a:r>
                        <a:rPr sz="1000"/>
                        <a:t>4.16E+11</a:t>
                      </a:r>
                    </a:p>
                  </a:txBody>
                  <a:tcPr/>
                </a:tc>
              </a:tr>
              <a:tr h="0">
                <a:tc>
                  <a:txBody>
                    <a:bodyPr/>
                    <a:lstStyle/>
                    <a:p>
                      <a:r>
                        <a:rPr sz="1000"/>
                        <a:t>Cooke</a:t>
                      </a:r>
                    </a:p>
                  </a:txBody>
                  <a:tcPr/>
                </a:tc>
                <a:tc>
                  <a:txBody>
                    <a:bodyPr/>
                    <a:lstStyle/>
                    <a:p>
                      <a:r>
                        <a:rPr sz="1000"/>
                        <a:t>2.44E+10</a:t>
                      </a:r>
                    </a:p>
                  </a:txBody>
                  <a:tcPr/>
                </a:tc>
                <a:tc>
                  <a:txBody>
                    <a:bodyPr/>
                    <a:lstStyle/>
                    <a:p>
                      <a:r>
                        <a:rPr sz="1000"/>
                        <a:t>4.08E+11</a:t>
                      </a:r>
                    </a:p>
                  </a:txBody>
                  <a:tcPr/>
                </a:tc>
                <a:tc>
                  <a:txBody>
                    <a:bodyPr/>
                    <a:lstStyle/>
                    <a:p>
                      <a:r>
                        <a:rPr sz="1000"/>
                        <a:t>6.34E+12</a:t>
                      </a:r>
                    </a:p>
                  </a:txBody>
                  <a:tcPr/>
                </a:tc>
                <a:tc>
                  <a:txBody>
                    <a:bodyPr/>
                    <a:lstStyle/>
                    <a:p>
                      <a:r>
                        <a:rPr sz="1000"/>
                        <a:t>4.26E+11</a:t>
                      </a:r>
                    </a:p>
                  </a:txBody>
                  <a:tcPr/>
                </a:tc>
              </a:tr>
              <a:tr h="0">
                <a:tc>
                  <a:txBody>
                    <a:bodyPr/>
                    <a:lstStyle/>
                    <a:p>
                      <a:r>
                        <a:rPr sz="1000"/>
                        <a:t>EW 5</a:t>
                      </a:r>
                    </a:p>
                  </a:txBody>
                  <a:tcPr/>
                </a:tc>
                <a:tc>
                  <a:txBody>
                    <a:bodyPr/>
                    <a:lstStyle/>
                    <a:p>
                      <a:r>
                        <a:rPr sz="1000"/>
                        <a:t>1.04E+03</a:t>
                      </a:r>
                    </a:p>
                  </a:txBody>
                  <a:tcPr/>
                </a:tc>
                <a:tc>
                  <a:txBody>
                    <a:bodyPr/>
                    <a:lstStyle/>
                    <a:p>
                      <a:r>
                        <a:rPr sz="1000"/>
                        <a:t>7.53E+11</a:t>
                      </a:r>
                    </a:p>
                  </a:txBody>
                  <a:tcPr/>
                </a:tc>
                <a:tc>
                  <a:txBody>
                    <a:bodyPr/>
                    <a:lstStyle/>
                    <a:p>
                      <a:r>
                        <a:rPr sz="1000"/>
                        <a:t>3.90E+13</a:t>
                      </a:r>
                    </a:p>
                  </a:txBody>
                  <a:tcPr/>
                </a:tc>
                <a:tc>
                  <a:txBody>
                    <a:bodyPr/>
                    <a:lstStyle/>
                    <a:p>
                      <a:r>
                        <a:rPr sz="1000"/>
                        <a:t>8.68E+10</a:t>
                      </a:r>
                    </a:p>
                  </a:txBody>
                  <a:tcPr/>
                </a:tc>
              </a:tr>
              <a:tr h="0">
                <a:tc>
                  <a:txBody>
                    <a:bodyPr/>
                    <a:lstStyle/>
                    <a:p>
                      <a:r>
                        <a:rPr sz="1000"/>
                        <a:t>EW 6</a:t>
                      </a:r>
                    </a:p>
                  </a:txBody>
                  <a:tcPr/>
                </a:tc>
                <a:tc>
                  <a:txBody>
                    <a:bodyPr/>
                    <a:lstStyle/>
                    <a:p>
                      <a:r>
                        <a:rPr sz="1000"/>
                        <a:t>1.18E+10</a:t>
                      </a:r>
                    </a:p>
                  </a:txBody>
                  <a:tcPr/>
                </a:tc>
                <a:tc>
                  <a:txBody>
                    <a:bodyPr/>
                    <a:lstStyle/>
                    <a:p>
                      <a:r>
                        <a:rPr sz="1000"/>
                        <a:t>3.34E+11</a:t>
                      </a:r>
                    </a:p>
                  </a:txBody>
                  <a:tcPr/>
                </a:tc>
                <a:tc>
                  <a:txBody>
                    <a:bodyPr/>
                    <a:lstStyle/>
                    <a:p>
                      <a:r>
                        <a:rPr sz="1000"/>
                        <a:t>2.24E+13</a:t>
                      </a:r>
                    </a:p>
                  </a:txBody>
                  <a:tcPr/>
                </a:tc>
                <a:tc>
                  <a:txBody>
                    <a:bodyPr/>
                    <a:lstStyle/>
                    <a:p>
                      <a:r>
                        <a:rPr sz="1000"/>
                        <a:t>3.93E+11</a:t>
                      </a:r>
                    </a:p>
                  </a:txBody>
                  <a:tcPr/>
                </a:tc>
              </a:tr>
              <a:tr h="1">
                <a:tc>
                  <a:txBody>
                    <a:bodyPr/>
                    <a:lstStyle/>
                    <a:p>
                      <a:r>
                        <a:rPr sz="1000"/>
                        <a:t>EW</a:t>
                      </a:r>
                    </a:p>
                  </a:txBody>
                  <a:tcPr/>
                </a:tc>
                <a:tc>
                  <a:txBody>
                    <a:bodyPr/>
                    <a:lstStyle/>
                    <a:p>
                      <a:r>
                        <a:rPr sz="1000"/>
                        <a:t>1.01E+06</a:t>
                      </a:r>
                    </a:p>
                  </a:txBody>
                  <a:tcPr/>
                </a:tc>
                <a:tc>
                  <a:txBody>
                    <a:bodyPr/>
                    <a:lstStyle/>
                    <a:p>
                      <a:r>
                        <a:rPr sz="1000"/>
                        <a:t>5.00E+11</a:t>
                      </a:r>
                    </a:p>
                  </a:txBody>
                  <a:tcPr/>
                </a:tc>
                <a:tc>
                  <a:txBody>
                    <a:bodyPr/>
                    <a:lstStyle/>
                    <a:p>
                      <a:r>
                        <a:rPr sz="1000"/>
                        <a:t>3.78E+13</a:t>
                      </a:r>
                    </a:p>
                  </a:txBody>
                  <a:tcPr/>
                </a:tc>
                <a:tc>
                  <a:txBody>
                    <a:bodyPr/>
                    <a:lstStyle/>
                    <a:p>
                      <a:r>
                        <a:rPr sz="1000"/>
                        <a:t>1.73E+11</a:t>
                      </a:r>
                    </a:p>
                  </a:txBody>
                  <a:tcPr/>
                </a:tc>
              </a:tr>
            </a:tbl>
          </a:graphicData>
        </a:graphic>
      </p:graphicFrame>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26.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26.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26.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rhyolitic, average plume height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Plinian eruptions – rhyolitic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4.86E+03</a:t>
                      </a:r>
                    </a:p>
                  </a:txBody>
                  <a:tcPr/>
                </a:tc>
                <a:tc>
                  <a:txBody>
                    <a:bodyPr/>
                    <a:lstStyle/>
                    <a:p>
                      <a:r>
                        <a:rPr sz="1000"/>
                        <a:t>2.22E+04</a:t>
                      </a:r>
                    </a:p>
                  </a:txBody>
                  <a:tcPr/>
                </a:tc>
                <a:tc>
                  <a:txBody>
                    <a:bodyPr/>
                    <a:lstStyle/>
                    <a:p>
                      <a:r>
                        <a:rPr sz="1000"/>
                        <a:t>4.70E+04</a:t>
                      </a:r>
                    </a:p>
                  </a:txBody>
                  <a:tcPr/>
                </a:tc>
                <a:tc>
                  <a:txBody>
                    <a:bodyPr/>
                    <a:lstStyle/>
                    <a:p>
                      <a:r>
                        <a:rPr sz="1000"/>
                        <a:t>1.99E+04</a:t>
                      </a:r>
                    </a:p>
                  </a:txBody>
                  <a:tcPr/>
                </a:tc>
              </a:tr>
              <a:tr h="0">
                <a:tc>
                  <a:txBody>
                    <a:bodyPr/>
                    <a:lstStyle/>
                    <a:p>
                      <a:r>
                        <a:rPr sz="1000"/>
                        <a:t>Cooke 6</a:t>
                      </a:r>
                    </a:p>
                  </a:txBody>
                  <a:tcPr/>
                </a:tc>
                <a:tc>
                  <a:txBody>
                    <a:bodyPr/>
                    <a:lstStyle/>
                    <a:p>
                      <a:r>
                        <a:rPr sz="1000"/>
                        <a:t>1.18E+04</a:t>
                      </a:r>
                    </a:p>
                  </a:txBody>
                  <a:tcPr/>
                </a:tc>
                <a:tc>
                  <a:txBody>
                    <a:bodyPr/>
                    <a:lstStyle/>
                    <a:p>
                      <a:r>
                        <a:rPr sz="1000"/>
                        <a:t>2.56E+04</a:t>
                      </a:r>
                    </a:p>
                  </a:txBody>
                  <a:tcPr/>
                </a:tc>
                <a:tc>
                  <a:txBody>
                    <a:bodyPr/>
                    <a:lstStyle/>
                    <a:p>
                      <a:r>
                        <a:rPr sz="1000"/>
                        <a:t>3.63E+04</a:t>
                      </a:r>
                    </a:p>
                  </a:txBody>
                  <a:tcPr/>
                </a:tc>
                <a:tc>
                  <a:txBody>
                    <a:bodyPr/>
                    <a:lstStyle/>
                    <a:p>
                      <a:r>
                        <a:rPr sz="1000"/>
                        <a:t>2.38E+04</a:t>
                      </a:r>
                    </a:p>
                  </a:txBody>
                  <a:tcPr/>
                </a:tc>
              </a:tr>
              <a:tr h="0">
                <a:tc>
                  <a:txBody>
                    <a:bodyPr/>
                    <a:lstStyle/>
                    <a:p>
                      <a:r>
                        <a:rPr sz="1000"/>
                        <a:t>Cooke</a:t>
                      </a:r>
                    </a:p>
                  </a:txBody>
                  <a:tcPr/>
                </a:tc>
                <a:tc>
                  <a:txBody>
                    <a:bodyPr/>
                    <a:lstStyle/>
                    <a:p>
                      <a:r>
                        <a:rPr sz="1000"/>
                        <a:t>1.12E+04</a:t>
                      </a:r>
                    </a:p>
                  </a:txBody>
                  <a:tcPr/>
                </a:tc>
                <a:tc>
                  <a:txBody>
                    <a:bodyPr/>
                    <a:lstStyle/>
                    <a:p>
                      <a:r>
                        <a:rPr sz="1000"/>
                        <a:t>2.48E+04</a:t>
                      </a:r>
                    </a:p>
                  </a:txBody>
                  <a:tcPr/>
                </a:tc>
                <a:tc>
                  <a:txBody>
                    <a:bodyPr/>
                    <a:lstStyle/>
                    <a:p>
                      <a:r>
                        <a:rPr sz="1000"/>
                        <a:t>3.88E+04</a:t>
                      </a:r>
                    </a:p>
                  </a:txBody>
                  <a:tcPr/>
                </a:tc>
                <a:tc>
                  <a:txBody>
                    <a:bodyPr/>
                    <a:lstStyle/>
                    <a:p>
                      <a:r>
                        <a:rPr sz="1000"/>
                        <a:t>2.35E+04</a:t>
                      </a:r>
                    </a:p>
                  </a:txBody>
                  <a:tcPr/>
                </a:tc>
              </a:tr>
              <a:tr h="0">
                <a:tc>
                  <a:txBody>
                    <a:bodyPr/>
                    <a:lstStyle/>
                    <a:p>
                      <a:r>
                        <a:rPr sz="1000"/>
                        <a:t>EW 5</a:t>
                      </a:r>
                    </a:p>
                  </a:txBody>
                  <a:tcPr/>
                </a:tc>
                <a:tc>
                  <a:txBody>
                    <a:bodyPr/>
                    <a:lstStyle/>
                    <a:p>
                      <a:r>
                        <a:rPr sz="1000"/>
                        <a:t>2.49E+03</a:t>
                      </a:r>
                    </a:p>
                  </a:txBody>
                  <a:tcPr/>
                </a:tc>
                <a:tc>
                  <a:txBody>
                    <a:bodyPr/>
                    <a:lstStyle/>
                    <a:p>
                      <a:r>
                        <a:rPr sz="1000"/>
                        <a:t>2.43E+04</a:t>
                      </a:r>
                    </a:p>
                  </a:txBody>
                  <a:tcPr/>
                </a:tc>
                <a:tc>
                  <a:txBody>
                    <a:bodyPr/>
                    <a:lstStyle/>
                    <a:p>
                      <a:r>
                        <a:rPr sz="1000"/>
                        <a:t>4.54E+04</a:t>
                      </a:r>
                    </a:p>
                  </a:txBody>
                  <a:tcPr/>
                </a:tc>
                <a:tc>
                  <a:txBody>
                    <a:bodyPr/>
                    <a:lstStyle/>
                    <a:p>
                      <a:r>
                        <a:rPr sz="1000"/>
                        <a:t>1.99E+04</a:t>
                      </a:r>
                    </a:p>
                  </a:txBody>
                  <a:tcPr/>
                </a:tc>
              </a:tr>
              <a:tr h="0">
                <a:tc>
                  <a:txBody>
                    <a:bodyPr/>
                    <a:lstStyle/>
                    <a:p>
                      <a:r>
                        <a:rPr sz="1000"/>
                        <a:t>EW 6</a:t>
                      </a:r>
                    </a:p>
                  </a:txBody>
                  <a:tcPr/>
                </a:tc>
                <a:tc>
                  <a:txBody>
                    <a:bodyPr/>
                    <a:lstStyle/>
                    <a:p>
                      <a:r>
                        <a:rPr sz="1000"/>
                        <a:t>1.26E+04</a:t>
                      </a:r>
                    </a:p>
                  </a:txBody>
                  <a:tcPr/>
                </a:tc>
                <a:tc>
                  <a:txBody>
                    <a:bodyPr/>
                    <a:lstStyle/>
                    <a:p>
                      <a:r>
                        <a:rPr sz="1000"/>
                        <a:t>2.70E+04</a:t>
                      </a:r>
                    </a:p>
                  </a:txBody>
                  <a:tcPr/>
                </a:tc>
                <a:tc>
                  <a:txBody>
                    <a:bodyPr/>
                    <a:lstStyle/>
                    <a:p>
                      <a:r>
                        <a:rPr sz="1000"/>
                        <a:t>3.82E+04</a:t>
                      </a:r>
                    </a:p>
                  </a:txBody>
                  <a:tcPr/>
                </a:tc>
                <a:tc>
                  <a:txBody>
                    <a:bodyPr/>
                    <a:lstStyle/>
                    <a:p>
                      <a:r>
                        <a:rPr sz="1000"/>
                        <a:t>2.51E+04</a:t>
                      </a:r>
                    </a:p>
                  </a:txBody>
                  <a:tcPr/>
                </a:tc>
              </a:tr>
              <a:tr h="1">
                <a:tc>
                  <a:txBody>
                    <a:bodyPr/>
                    <a:lstStyle/>
                    <a:p>
                      <a:r>
                        <a:rPr sz="1000"/>
                        <a:t>EW</a:t>
                      </a:r>
                    </a:p>
                  </a:txBody>
                  <a:tcPr/>
                </a:tc>
                <a:tc>
                  <a:txBody>
                    <a:bodyPr/>
                    <a:lstStyle/>
                    <a:p>
                      <a:r>
                        <a:rPr sz="1000"/>
                        <a:t>6.27E+03</a:t>
                      </a:r>
                    </a:p>
                  </a:txBody>
                  <a:tcPr/>
                </a:tc>
                <a:tc>
                  <a:txBody>
                    <a:bodyPr/>
                    <a:lstStyle/>
                    <a:p>
                      <a:r>
                        <a:rPr sz="1000"/>
                        <a:t>2.63E+04</a:t>
                      </a:r>
                    </a:p>
                  </a:txBody>
                  <a:tcPr/>
                </a:tc>
                <a:tc>
                  <a:txBody>
                    <a:bodyPr/>
                    <a:lstStyle/>
                    <a:p>
                      <a:r>
                        <a:rPr sz="1000"/>
                        <a:t>4.16E+04</a:t>
                      </a:r>
                    </a:p>
                  </a:txBody>
                  <a:tcPr/>
                </a:tc>
                <a:tc>
                  <a:txBody>
                    <a:bodyPr/>
                    <a:lstStyle/>
                    <a:p>
                      <a:r>
                        <a:rPr sz="1000"/>
                        <a:t>2.23E+04</a:t>
                      </a:r>
                    </a:p>
                  </a:txBody>
                  <a:tcPr/>
                </a:tc>
              </a:tr>
            </a:tbl>
          </a:graphicData>
        </a:graphic>
      </p:graphicFrame>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27.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27.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27.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Hydrovolcanic/Continuos ash emission andesitic, duration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Hydrovolcanic to long-lasting ash emission eruptions – andesitic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5.57E+01</a:t>
                      </a:r>
                    </a:p>
                  </a:txBody>
                  <a:tcPr/>
                </a:tc>
                <a:tc>
                  <a:txBody>
                    <a:bodyPr/>
                    <a:lstStyle/>
                    <a:p>
                      <a:r>
                        <a:rPr sz="1000"/>
                        <a:t>3.07E+04</a:t>
                      </a:r>
                    </a:p>
                  </a:txBody>
                  <a:tcPr/>
                </a:tc>
                <a:tc>
                  <a:txBody>
                    <a:bodyPr/>
                    <a:lstStyle/>
                    <a:p>
                      <a:r>
                        <a:rPr sz="1000"/>
                        <a:t>1.68E+05</a:t>
                      </a:r>
                    </a:p>
                  </a:txBody>
                  <a:tcPr/>
                </a:tc>
                <a:tc>
                  <a:txBody>
                    <a:bodyPr/>
                    <a:lstStyle/>
                    <a:p>
                      <a:r>
                        <a:rPr sz="1000"/>
                        <a:t>2.11E+04</a:t>
                      </a:r>
                    </a:p>
                  </a:txBody>
                  <a:tcPr/>
                </a:tc>
              </a:tr>
              <a:tr h="0">
                <a:tc>
                  <a:txBody>
                    <a:bodyPr/>
                    <a:lstStyle/>
                    <a:p>
                      <a:r>
                        <a:rPr sz="1000"/>
                        <a:t>Cooke 6</a:t>
                      </a:r>
                    </a:p>
                  </a:txBody>
                  <a:tcPr/>
                </a:tc>
                <a:tc>
                  <a:txBody>
                    <a:bodyPr/>
                    <a:lstStyle/>
                    <a:p>
                      <a:r>
                        <a:rPr sz="1000"/>
                        <a:t>2.39E+02</a:t>
                      </a:r>
                    </a:p>
                  </a:txBody>
                  <a:tcPr/>
                </a:tc>
                <a:tc>
                  <a:txBody>
                    <a:bodyPr/>
                    <a:lstStyle/>
                    <a:p>
                      <a:r>
                        <a:rPr sz="1000"/>
                        <a:t>5.31E+04</a:t>
                      </a:r>
                    </a:p>
                  </a:txBody>
                  <a:tcPr/>
                </a:tc>
                <a:tc>
                  <a:txBody>
                    <a:bodyPr/>
                    <a:lstStyle/>
                    <a:p>
                      <a:r>
                        <a:rPr sz="1000"/>
                        <a:t>1.35E+06</a:t>
                      </a:r>
                    </a:p>
                  </a:txBody>
                  <a:tcPr/>
                </a:tc>
                <a:tc>
                  <a:txBody>
                    <a:bodyPr/>
                    <a:lstStyle/>
                    <a:p>
                      <a:r>
                        <a:rPr sz="1000"/>
                        <a:t>3.47E+04</a:t>
                      </a:r>
                    </a:p>
                  </a:txBody>
                  <a:tcPr/>
                </a:tc>
              </a:tr>
              <a:tr h="0">
                <a:tc>
                  <a:txBody>
                    <a:bodyPr/>
                    <a:lstStyle/>
                    <a:p>
                      <a:r>
                        <a:rPr sz="1000"/>
                        <a:t>Cooke</a:t>
                      </a:r>
                    </a:p>
                  </a:txBody>
                  <a:tcPr/>
                </a:tc>
                <a:tc>
                  <a:txBody>
                    <a:bodyPr/>
                    <a:lstStyle/>
                    <a:p>
                      <a:r>
                        <a:rPr sz="1000"/>
                        <a:t>2.91E+02</a:t>
                      </a:r>
                    </a:p>
                  </a:txBody>
                  <a:tcPr/>
                </a:tc>
                <a:tc>
                  <a:txBody>
                    <a:bodyPr/>
                    <a:lstStyle/>
                    <a:p>
                      <a:r>
                        <a:rPr sz="1000"/>
                        <a:t>4.63E+04</a:t>
                      </a:r>
                    </a:p>
                  </a:txBody>
                  <a:tcPr/>
                </a:tc>
                <a:tc>
                  <a:txBody>
                    <a:bodyPr/>
                    <a:lstStyle/>
                    <a:p>
                      <a:r>
                        <a:rPr sz="1000"/>
                        <a:t>1.19E+06</a:t>
                      </a:r>
                    </a:p>
                  </a:txBody>
                  <a:tcPr/>
                </a:tc>
                <a:tc>
                  <a:txBody>
                    <a:bodyPr/>
                    <a:lstStyle/>
                    <a:p>
                      <a:r>
                        <a:rPr sz="1000"/>
                        <a:t>3.58E+04</a:t>
                      </a:r>
                    </a:p>
                  </a:txBody>
                  <a:tcPr/>
                </a:tc>
              </a:tr>
              <a:tr h="0">
                <a:tc>
                  <a:txBody>
                    <a:bodyPr/>
                    <a:lstStyle/>
                    <a:p>
                      <a:r>
                        <a:rPr sz="1000"/>
                        <a:t>EW 5</a:t>
                      </a:r>
                    </a:p>
                  </a:txBody>
                  <a:tcPr/>
                </a:tc>
                <a:tc>
                  <a:txBody>
                    <a:bodyPr/>
                    <a:lstStyle/>
                    <a:p>
                      <a:r>
                        <a:rPr sz="1000"/>
                        <a:t>1.91E+01</a:t>
                      </a:r>
                    </a:p>
                  </a:txBody>
                  <a:tcPr/>
                </a:tc>
                <a:tc>
                  <a:txBody>
                    <a:bodyPr/>
                    <a:lstStyle/>
                    <a:p>
                      <a:r>
                        <a:rPr sz="1000"/>
                        <a:t>2.73E+04</a:t>
                      </a:r>
                    </a:p>
                  </a:txBody>
                  <a:tcPr/>
                </a:tc>
                <a:tc>
                  <a:txBody>
                    <a:bodyPr/>
                    <a:lstStyle/>
                    <a:p>
                      <a:r>
                        <a:rPr sz="1000"/>
                        <a:t>2.32E+05</a:t>
                      </a:r>
                    </a:p>
                  </a:txBody>
                  <a:tcPr/>
                </a:tc>
                <a:tc>
                  <a:txBody>
                    <a:bodyPr/>
                    <a:lstStyle/>
                    <a:p>
                      <a:r>
                        <a:rPr sz="1000"/>
                        <a:t>5.99E+03</a:t>
                      </a:r>
                    </a:p>
                  </a:txBody>
                  <a:tcPr/>
                </a:tc>
              </a:tr>
              <a:tr h="0">
                <a:tc>
                  <a:txBody>
                    <a:bodyPr/>
                    <a:lstStyle/>
                    <a:p>
                      <a:r>
                        <a:rPr sz="1000"/>
                        <a:t>EW 6</a:t>
                      </a:r>
                    </a:p>
                  </a:txBody>
                  <a:tcPr/>
                </a:tc>
                <a:tc>
                  <a:txBody>
                    <a:bodyPr/>
                    <a:lstStyle/>
                    <a:p>
                      <a:r>
                        <a:rPr sz="1000"/>
                        <a:t>6.72E+01</a:t>
                      </a:r>
                    </a:p>
                  </a:txBody>
                  <a:tcPr/>
                </a:tc>
                <a:tc>
                  <a:txBody>
                    <a:bodyPr/>
                    <a:lstStyle/>
                    <a:p>
                      <a:r>
                        <a:rPr sz="1000"/>
                        <a:t>5.63E+04</a:t>
                      </a:r>
                    </a:p>
                  </a:txBody>
                  <a:tcPr/>
                </a:tc>
                <a:tc>
                  <a:txBody>
                    <a:bodyPr/>
                    <a:lstStyle/>
                    <a:p>
                      <a:r>
                        <a:rPr sz="1000"/>
                        <a:t>9.33E+05</a:t>
                      </a:r>
                    </a:p>
                  </a:txBody>
                  <a:tcPr/>
                </a:tc>
                <a:tc>
                  <a:txBody>
                    <a:bodyPr/>
                    <a:lstStyle/>
                    <a:p>
                      <a:r>
                        <a:rPr sz="1000"/>
                        <a:t>3.11E+04</a:t>
                      </a:r>
                    </a:p>
                  </a:txBody>
                  <a:tcPr/>
                </a:tc>
              </a:tr>
              <a:tr h="1">
                <a:tc>
                  <a:txBody>
                    <a:bodyPr/>
                    <a:lstStyle/>
                    <a:p>
                      <a:r>
                        <a:rPr sz="1000"/>
                        <a:t>EW</a:t>
                      </a:r>
                    </a:p>
                  </a:txBody>
                  <a:tcPr/>
                </a:tc>
                <a:tc>
                  <a:txBody>
                    <a:bodyPr/>
                    <a:lstStyle/>
                    <a:p>
                      <a:r>
                        <a:rPr sz="1000"/>
                        <a:t>3.31E+01</a:t>
                      </a:r>
                    </a:p>
                  </a:txBody>
                  <a:tcPr/>
                </a:tc>
                <a:tc>
                  <a:txBody>
                    <a:bodyPr/>
                    <a:lstStyle/>
                    <a:p>
                      <a:r>
                        <a:rPr sz="1000"/>
                        <a:t>4.34E+04</a:t>
                      </a:r>
                    </a:p>
                  </a:txBody>
                  <a:tcPr/>
                </a:tc>
                <a:tc>
                  <a:txBody>
                    <a:bodyPr/>
                    <a:lstStyle/>
                    <a:p>
                      <a:r>
                        <a:rPr sz="1000"/>
                        <a:t>7.53E+05</a:t>
                      </a:r>
                    </a:p>
                  </a:txBody>
                  <a:tcPr/>
                </a:tc>
                <a:tc>
                  <a:txBody>
                    <a:bodyPr/>
                    <a:lstStyle/>
                    <a:p>
                      <a:r>
                        <a:rPr sz="1000"/>
                        <a:t>1.75E+04</a:t>
                      </a:r>
                    </a:p>
                  </a:txBody>
                  <a:tcPr/>
                </a:tc>
              </a:tr>
            </a:tbl>
          </a:graphicData>
        </a:graphic>
      </p:graphicFrame>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28.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28.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28.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Hydrovolcanic/Continuos ash emission andesitic, total mass fallout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Hydrovolcanic to long-lasting ash emission eruptions – andesitic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7.43E+04</a:t>
                      </a:r>
                    </a:p>
                  </a:txBody>
                  <a:tcPr/>
                </a:tc>
                <a:tc>
                  <a:txBody>
                    <a:bodyPr/>
                    <a:lstStyle/>
                    <a:p>
                      <a:r>
                        <a:rPr sz="1000"/>
                        <a:t>1.38E+10</a:t>
                      </a:r>
                    </a:p>
                  </a:txBody>
                  <a:tcPr/>
                </a:tc>
                <a:tc>
                  <a:txBody>
                    <a:bodyPr/>
                    <a:lstStyle/>
                    <a:p>
                      <a:r>
                        <a:rPr sz="1000"/>
                        <a:t>1.87E+11</a:t>
                      </a:r>
                    </a:p>
                  </a:txBody>
                  <a:tcPr/>
                </a:tc>
                <a:tc>
                  <a:txBody>
                    <a:bodyPr/>
                    <a:lstStyle/>
                    <a:p>
                      <a:r>
                        <a:rPr sz="1000"/>
                        <a:t>3.78E+09</a:t>
                      </a:r>
                    </a:p>
                  </a:txBody>
                  <a:tcPr/>
                </a:tc>
              </a:tr>
              <a:tr h="0">
                <a:tc>
                  <a:txBody>
                    <a:bodyPr/>
                    <a:lstStyle/>
                    <a:p>
                      <a:r>
                        <a:rPr sz="1000"/>
                        <a:t>Cooke 6</a:t>
                      </a:r>
                    </a:p>
                  </a:txBody>
                  <a:tcPr/>
                </a:tc>
                <a:tc>
                  <a:txBody>
                    <a:bodyPr/>
                    <a:lstStyle/>
                    <a:p>
                      <a:r>
                        <a:rPr sz="1000"/>
                        <a:t>1.05E+05</a:t>
                      </a:r>
                    </a:p>
                  </a:txBody>
                  <a:tcPr/>
                </a:tc>
                <a:tc>
                  <a:txBody>
                    <a:bodyPr/>
                    <a:lstStyle/>
                    <a:p>
                      <a:r>
                        <a:rPr sz="1000"/>
                        <a:t>4.50E+08</a:t>
                      </a:r>
                    </a:p>
                  </a:txBody>
                  <a:tcPr/>
                </a:tc>
                <a:tc>
                  <a:txBody>
                    <a:bodyPr/>
                    <a:lstStyle/>
                    <a:p>
                      <a:r>
                        <a:rPr sz="1000"/>
                        <a:t>9.97E+09</a:t>
                      </a:r>
                    </a:p>
                  </a:txBody>
                  <a:tcPr/>
                </a:tc>
                <a:tc>
                  <a:txBody>
                    <a:bodyPr/>
                    <a:lstStyle/>
                    <a:p>
                      <a:r>
                        <a:rPr sz="1000"/>
                        <a:t>2.42E+08</a:t>
                      </a:r>
                    </a:p>
                  </a:txBody>
                  <a:tcPr/>
                </a:tc>
              </a:tr>
              <a:tr h="0">
                <a:tc>
                  <a:txBody>
                    <a:bodyPr/>
                    <a:lstStyle/>
                    <a:p>
                      <a:r>
                        <a:rPr sz="1000"/>
                        <a:t>Cooke</a:t>
                      </a:r>
                    </a:p>
                  </a:txBody>
                  <a:tcPr/>
                </a:tc>
                <a:tc>
                  <a:txBody>
                    <a:bodyPr/>
                    <a:lstStyle/>
                    <a:p>
                      <a:r>
                        <a:rPr sz="1000"/>
                        <a:t>1.66E+05</a:t>
                      </a:r>
                    </a:p>
                  </a:txBody>
                  <a:tcPr/>
                </a:tc>
                <a:tc>
                  <a:txBody>
                    <a:bodyPr/>
                    <a:lstStyle/>
                    <a:p>
                      <a:r>
                        <a:rPr sz="1000"/>
                        <a:t>7.71E+08</a:t>
                      </a:r>
                    </a:p>
                  </a:txBody>
                  <a:tcPr/>
                </a:tc>
                <a:tc>
                  <a:txBody>
                    <a:bodyPr/>
                    <a:lstStyle/>
                    <a:p>
                      <a:r>
                        <a:rPr sz="1000"/>
                        <a:t>9.34E+10</a:t>
                      </a:r>
                    </a:p>
                  </a:txBody>
                  <a:tcPr/>
                </a:tc>
                <a:tc>
                  <a:txBody>
                    <a:bodyPr/>
                    <a:lstStyle/>
                    <a:p>
                      <a:r>
                        <a:rPr sz="1000"/>
                        <a:t>4.23E+08</a:t>
                      </a:r>
                    </a:p>
                  </a:txBody>
                  <a:tcPr/>
                </a:tc>
              </a:tr>
              <a:tr h="0">
                <a:tc>
                  <a:txBody>
                    <a:bodyPr/>
                    <a:lstStyle/>
                    <a:p>
                      <a:r>
                        <a:rPr sz="1000"/>
                        <a:t>EW 5</a:t>
                      </a:r>
                    </a:p>
                  </a:txBody>
                  <a:tcPr/>
                </a:tc>
                <a:tc>
                  <a:txBody>
                    <a:bodyPr/>
                    <a:lstStyle/>
                    <a:p>
                      <a:r>
                        <a:rPr sz="1000"/>
                        <a:t>2.90E+02</a:t>
                      </a:r>
                    </a:p>
                  </a:txBody>
                  <a:tcPr/>
                </a:tc>
                <a:tc>
                  <a:txBody>
                    <a:bodyPr/>
                    <a:lstStyle/>
                    <a:p>
                      <a:r>
                        <a:rPr sz="1000"/>
                        <a:t>1.30E+09</a:t>
                      </a:r>
                    </a:p>
                  </a:txBody>
                  <a:tcPr/>
                </a:tc>
                <a:tc>
                  <a:txBody>
                    <a:bodyPr/>
                    <a:lstStyle/>
                    <a:p>
                      <a:r>
                        <a:rPr sz="1000"/>
                        <a:t>1.33E+11</a:t>
                      </a:r>
                    </a:p>
                  </a:txBody>
                  <a:tcPr/>
                </a:tc>
                <a:tc>
                  <a:txBody>
                    <a:bodyPr/>
                    <a:lstStyle/>
                    <a:p>
                      <a:r>
                        <a:rPr sz="1000"/>
                        <a:t>4.36E+08</a:t>
                      </a:r>
                    </a:p>
                  </a:txBody>
                  <a:tcPr/>
                </a:tc>
              </a:tr>
              <a:tr h="0">
                <a:tc>
                  <a:txBody>
                    <a:bodyPr/>
                    <a:lstStyle/>
                    <a:p>
                      <a:r>
                        <a:rPr sz="1000"/>
                        <a:t>EW 6</a:t>
                      </a:r>
                    </a:p>
                  </a:txBody>
                  <a:tcPr/>
                </a:tc>
                <a:tc>
                  <a:txBody>
                    <a:bodyPr/>
                    <a:lstStyle/>
                    <a:p>
                      <a:r>
                        <a:rPr sz="1000"/>
                        <a:t>3.86E+04</a:t>
                      </a:r>
                    </a:p>
                  </a:txBody>
                  <a:tcPr/>
                </a:tc>
                <a:tc>
                  <a:txBody>
                    <a:bodyPr/>
                    <a:lstStyle/>
                    <a:p>
                      <a:r>
                        <a:rPr sz="1000"/>
                        <a:t>3.79E+08</a:t>
                      </a:r>
                    </a:p>
                  </a:txBody>
                  <a:tcPr/>
                </a:tc>
                <a:tc>
                  <a:txBody>
                    <a:bodyPr/>
                    <a:lstStyle/>
                    <a:p>
                      <a:r>
                        <a:rPr sz="1000"/>
                        <a:t>2.27E+10</a:t>
                      </a:r>
                    </a:p>
                  </a:txBody>
                  <a:tcPr/>
                </a:tc>
                <a:tc>
                  <a:txBody>
                    <a:bodyPr/>
                    <a:lstStyle/>
                    <a:p>
                      <a:r>
                        <a:rPr sz="1000"/>
                        <a:t>1.47E+08</a:t>
                      </a:r>
                    </a:p>
                  </a:txBody>
                  <a:tcPr/>
                </a:tc>
              </a:tr>
              <a:tr h="1">
                <a:tc>
                  <a:txBody>
                    <a:bodyPr/>
                    <a:lstStyle/>
                    <a:p>
                      <a:r>
                        <a:rPr sz="1000"/>
                        <a:t>EW</a:t>
                      </a:r>
                    </a:p>
                  </a:txBody>
                  <a:tcPr/>
                </a:tc>
                <a:tc>
                  <a:txBody>
                    <a:bodyPr/>
                    <a:lstStyle/>
                    <a:p>
                      <a:r>
                        <a:rPr sz="1000"/>
                        <a:t>1.31E+04</a:t>
                      </a:r>
                    </a:p>
                  </a:txBody>
                  <a:tcPr/>
                </a:tc>
                <a:tc>
                  <a:txBody>
                    <a:bodyPr/>
                    <a:lstStyle/>
                    <a:p>
                      <a:r>
                        <a:rPr sz="1000"/>
                        <a:t>8.49E+08</a:t>
                      </a:r>
                    </a:p>
                  </a:txBody>
                  <a:tcPr/>
                </a:tc>
                <a:tc>
                  <a:txBody>
                    <a:bodyPr/>
                    <a:lstStyle/>
                    <a:p>
                      <a:r>
                        <a:rPr sz="1000"/>
                        <a:t>6.29E+10</a:t>
                      </a:r>
                    </a:p>
                  </a:txBody>
                  <a:tcPr/>
                </a:tc>
                <a:tc>
                  <a:txBody>
                    <a:bodyPr/>
                    <a:lstStyle/>
                    <a:p>
                      <a:r>
                        <a:rPr sz="1000"/>
                        <a:t>1.94E+08</a:t>
                      </a:r>
                    </a:p>
                  </a:txBody>
                  <a:tcPr/>
                </a:tc>
              </a:tr>
            </a:tbl>
          </a:graphicData>
        </a:graphic>
      </p:graphicFrame>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29.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29.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29.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Hydrovolcanic/Continuos ash emission andesitic, average plume height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Hydrovolcanic to long-lasting ash emission eruptions – andesitic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1.02E+03</a:t>
                      </a:r>
                    </a:p>
                  </a:txBody>
                  <a:tcPr/>
                </a:tc>
                <a:tc>
                  <a:txBody>
                    <a:bodyPr/>
                    <a:lstStyle/>
                    <a:p>
                      <a:r>
                        <a:rPr sz="1000"/>
                        <a:t>3.22E+03</a:t>
                      </a:r>
                    </a:p>
                  </a:txBody>
                  <a:tcPr/>
                </a:tc>
                <a:tc>
                  <a:txBody>
                    <a:bodyPr/>
                    <a:lstStyle/>
                    <a:p>
                      <a:r>
                        <a:rPr sz="1000"/>
                        <a:t>1.09E+04</a:t>
                      </a:r>
                    </a:p>
                  </a:txBody>
                  <a:tcPr/>
                </a:tc>
                <a:tc>
                  <a:txBody>
                    <a:bodyPr/>
                    <a:lstStyle/>
                    <a:p>
                      <a:r>
                        <a:rPr sz="1000"/>
                        <a:t>3.41E+03</a:t>
                      </a:r>
                    </a:p>
                  </a:txBody>
                  <a:tcPr/>
                </a:tc>
              </a:tr>
              <a:tr h="0">
                <a:tc>
                  <a:txBody>
                    <a:bodyPr/>
                    <a:lstStyle/>
                    <a:p>
                      <a:r>
                        <a:rPr sz="1000"/>
                        <a:t>Cooke 6</a:t>
                      </a:r>
                    </a:p>
                  </a:txBody>
                  <a:tcPr/>
                </a:tc>
                <a:tc>
                  <a:txBody>
                    <a:bodyPr/>
                    <a:lstStyle/>
                    <a:p>
                      <a:r>
                        <a:rPr sz="1000"/>
                        <a:t>3.22E+02</a:t>
                      </a:r>
                    </a:p>
                  </a:txBody>
                  <a:tcPr/>
                </a:tc>
                <a:tc>
                  <a:txBody>
                    <a:bodyPr/>
                    <a:lstStyle/>
                    <a:p>
                      <a:r>
                        <a:rPr sz="1000"/>
                        <a:t>4.18E+03</a:t>
                      </a:r>
                    </a:p>
                  </a:txBody>
                  <a:tcPr/>
                </a:tc>
                <a:tc>
                  <a:txBody>
                    <a:bodyPr/>
                    <a:lstStyle/>
                    <a:p>
                      <a:r>
                        <a:rPr sz="1000"/>
                        <a:t>1.41E+04</a:t>
                      </a:r>
                    </a:p>
                  </a:txBody>
                  <a:tcPr/>
                </a:tc>
                <a:tc>
                  <a:txBody>
                    <a:bodyPr/>
                    <a:lstStyle/>
                    <a:p>
                      <a:r>
                        <a:rPr sz="1000"/>
                        <a:t>3.30E+03</a:t>
                      </a:r>
                    </a:p>
                  </a:txBody>
                  <a:tcPr/>
                </a:tc>
              </a:tr>
              <a:tr h="0">
                <a:tc>
                  <a:txBody>
                    <a:bodyPr/>
                    <a:lstStyle/>
                    <a:p>
                      <a:r>
                        <a:rPr sz="1000"/>
                        <a:t>Cooke</a:t>
                      </a:r>
                    </a:p>
                  </a:txBody>
                  <a:tcPr/>
                </a:tc>
                <a:tc>
                  <a:txBody>
                    <a:bodyPr/>
                    <a:lstStyle/>
                    <a:p>
                      <a:r>
                        <a:rPr sz="1000"/>
                        <a:t>3.32E+02</a:t>
                      </a:r>
                    </a:p>
                  </a:txBody>
                  <a:tcPr/>
                </a:tc>
                <a:tc>
                  <a:txBody>
                    <a:bodyPr/>
                    <a:lstStyle/>
                    <a:p>
                      <a:r>
                        <a:rPr sz="1000"/>
                        <a:t>3.97E+03</a:t>
                      </a:r>
                    </a:p>
                  </a:txBody>
                  <a:tcPr/>
                </a:tc>
                <a:tc>
                  <a:txBody>
                    <a:bodyPr/>
                    <a:lstStyle/>
                    <a:p>
                      <a:r>
                        <a:rPr sz="1000"/>
                        <a:t>1.33E+04</a:t>
                      </a:r>
                    </a:p>
                  </a:txBody>
                  <a:tcPr/>
                </a:tc>
                <a:tc>
                  <a:txBody>
                    <a:bodyPr/>
                    <a:lstStyle/>
                    <a:p>
                      <a:r>
                        <a:rPr sz="1000"/>
                        <a:t>3.25E+03</a:t>
                      </a:r>
                    </a:p>
                  </a:txBody>
                  <a:tcPr/>
                </a:tc>
              </a:tr>
              <a:tr h="0">
                <a:tc>
                  <a:txBody>
                    <a:bodyPr/>
                    <a:lstStyle/>
                    <a:p>
                      <a:r>
                        <a:rPr sz="1000"/>
                        <a:t>EW 5</a:t>
                      </a:r>
                    </a:p>
                  </a:txBody>
                  <a:tcPr/>
                </a:tc>
                <a:tc>
                  <a:txBody>
                    <a:bodyPr/>
                    <a:lstStyle/>
                    <a:p>
                      <a:r>
                        <a:rPr sz="1000"/>
                        <a:t>7.27E+02</a:t>
                      </a:r>
                    </a:p>
                  </a:txBody>
                  <a:tcPr/>
                </a:tc>
                <a:tc>
                  <a:txBody>
                    <a:bodyPr/>
                    <a:lstStyle/>
                    <a:p>
                      <a:r>
                        <a:rPr sz="1000"/>
                        <a:t>5.08E+03</a:t>
                      </a:r>
                    </a:p>
                  </a:txBody>
                  <a:tcPr/>
                </a:tc>
                <a:tc>
                  <a:txBody>
                    <a:bodyPr/>
                    <a:lstStyle/>
                    <a:p>
                      <a:r>
                        <a:rPr sz="1000"/>
                        <a:t>1.31E+04</a:t>
                      </a:r>
                    </a:p>
                  </a:txBody>
                  <a:tcPr/>
                </a:tc>
                <a:tc>
                  <a:txBody>
                    <a:bodyPr/>
                    <a:lstStyle/>
                    <a:p>
                      <a:r>
                        <a:rPr sz="1000"/>
                        <a:t>4.17E+03</a:t>
                      </a:r>
                    </a:p>
                  </a:txBody>
                  <a:tcPr/>
                </a:tc>
              </a:tr>
              <a:tr h="0">
                <a:tc>
                  <a:txBody>
                    <a:bodyPr/>
                    <a:lstStyle/>
                    <a:p>
                      <a:r>
                        <a:rPr sz="1000"/>
                        <a:t>EW 6</a:t>
                      </a:r>
                    </a:p>
                  </a:txBody>
                  <a:tcPr/>
                </a:tc>
                <a:tc>
                  <a:txBody>
                    <a:bodyPr/>
                    <a:lstStyle/>
                    <a:p>
                      <a:r>
                        <a:rPr sz="1000"/>
                        <a:t>1.87E+02</a:t>
                      </a:r>
                    </a:p>
                  </a:txBody>
                  <a:tcPr/>
                </a:tc>
                <a:tc>
                  <a:txBody>
                    <a:bodyPr/>
                    <a:lstStyle/>
                    <a:p>
                      <a:r>
                        <a:rPr sz="1000"/>
                        <a:t>2.38E+03</a:t>
                      </a:r>
                    </a:p>
                  </a:txBody>
                  <a:tcPr/>
                </a:tc>
                <a:tc>
                  <a:txBody>
                    <a:bodyPr/>
                    <a:lstStyle/>
                    <a:p>
                      <a:r>
                        <a:rPr sz="1000"/>
                        <a:t>1.22E+04</a:t>
                      </a:r>
                    </a:p>
                  </a:txBody>
                  <a:tcPr/>
                </a:tc>
                <a:tc>
                  <a:txBody>
                    <a:bodyPr/>
                    <a:lstStyle/>
                    <a:p>
                      <a:r>
                        <a:rPr sz="1000"/>
                        <a:t>2.17E+03</a:t>
                      </a:r>
                    </a:p>
                  </a:txBody>
                  <a:tcPr/>
                </a:tc>
              </a:tr>
              <a:tr h="1">
                <a:tc>
                  <a:txBody>
                    <a:bodyPr/>
                    <a:lstStyle/>
                    <a:p>
                      <a:r>
                        <a:rPr sz="1000"/>
                        <a:t>EW</a:t>
                      </a:r>
                    </a:p>
                  </a:txBody>
                  <a:tcPr/>
                </a:tc>
                <a:tc>
                  <a:txBody>
                    <a:bodyPr/>
                    <a:lstStyle/>
                    <a:p>
                      <a:r>
                        <a:rPr sz="1000"/>
                        <a:t>2.19E+02</a:t>
                      </a:r>
                    </a:p>
                  </a:txBody>
                  <a:tcPr/>
                </a:tc>
                <a:tc>
                  <a:txBody>
                    <a:bodyPr/>
                    <a:lstStyle/>
                    <a:p>
                      <a:r>
                        <a:rPr sz="1000"/>
                        <a:t>3.00E+03</a:t>
                      </a:r>
                    </a:p>
                  </a:txBody>
                  <a:tcPr/>
                </a:tc>
                <a:tc>
                  <a:txBody>
                    <a:bodyPr/>
                    <a:lstStyle/>
                    <a:p>
                      <a:r>
                        <a:rPr sz="1000"/>
                        <a:t>1.27E+04</a:t>
                      </a:r>
                    </a:p>
                  </a:txBody>
                  <a:tcPr/>
                </a:tc>
                <a:tc>
                  <a:txBody>
                    <a:bodyPr/>
                    <a:lstStyle/>
                    <a:p>
                      <a:r>
                        <a:rPr sz="1000"/>
                        <a:t>2.66E+03</a:t>
                      </a:r>
                    </a:p>
                  </a:txBody>
                  <a:tcPr/>
                </a:tc>
              </a:tr>
            </a:tbl>
          </a:graphicData>
        </a:graphic>
      </p:graphicFrame>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30.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30.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30.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Violent Strombolian andesitic, duration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Violent Strombolian eruptions – andesitic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7.56E+00</a:t>
                      </a:r>
                    </a:p>
                  </a:txBody>
                  <a:tcPr/>
                </a:tc>
                <a:tc>
                  <a:txBody>
                    <a:bodyPr/>
                    <a:lstStyle/>
                    <a:p>
                      <a:r>
                        <a:rPr sz="1000"/>
                        <a:t>9.53E+02</a:t>
                      </a:r>
                    </a:p>
                  </a:txBody>
                  <a:tcPr/>
                </a:tc>
                <a:tc>
                  <a:txBody>
                    <a:bodyPr/>
                    <a:lstStyle/>
                    <a:p>
                      <a:r>
                        <a:rPr sz="1000"/>
                        <a:t>9.11E+03</a:t>
                      </a:r>
                    </a:p>
                  </a:txBody>
                  <a:tcPr/>
                </a:tc>
                <a:tc>
                  <a:txBody>
                    <a:bodyPr/>
                    <a:lstStyle/>
                    <a:p>
                      <a:r>
                        <a:rPr sz="1000"/>
                        <a:t>3.60E+02</a:t>
                      </a:r>
                    </a:p>
                  </a:txBody>
                  <a:tcPr/>
                </a:tc>
              </a:tr>
              <a:tr h="0">
                <a:tc>
                  <a:txBody>
                    <a:bodyPr/>
                    <a:lstStyle/>
                    <a:p>
                      <a:r>
                        <a:rPr sz="1000"/>
                        <a:t>Cooke 6</a:t>
                      </a:r>
                    </a:p>
                  </a:txBody>
                  <a:tcPr/>
                </a:tc>
                <a:tc>
                  <a:txBody>
                    <a:bodyPr/>
                    <a:lstStyle/>
                    <a:p>
                      <a:r>
                        <a:rPr sz="1000"/>
                        <a:t>6.52E+00</a:t>
                      </a:r>
                    </a:p>
                  </a:txBody>
                  <a:tcPr/>
                </a:tc>
                <a:tc>
                  <a:txBody>
                    <a:bodyPr/>
                    <a:lstStyle/>
                    <a:p>
                      <a:r>
                        <a:rPr sz="1000"/>
                        <a:t>3.82E+01</a:t>
                      </a:r>
                    </a:p>
                  </a:txBody>
                  <a:tcPr/>
                </a:tc>
                <a:tc>
                  <a:txBody>
                    <a:bodyPr/>
                    <a:lstStyle/>
                    <a:p>
                      <a:r>
                        <a:rPr sz="1000"/>
                        <a:t>1.05E+03</a:t>
                      </a:r>
                    </a:p>
                  </a:txBody>
                  <a:tcPr/>
                </a:tc>
                <a:tc>
                  <a:txBody>
                    <a:bodyPr/>
                    <a:lstStyle/>
                    <a:p>
                      <a:r>
                        <a:rPr sz="1000"/>
                        <a:t>4.43E+01</a:t>
                      </a:r>
                    </a:p>
                  </a:txBody>
                  <a:tcPr/>
                </a:tc>
              </a:tr>
              <a:tr h="0">
                <a:tc>
                  <a:txBody>
                    <a:bodyPr/>
                    <a:lstStyle/>
                    <a:p>
                      <a:r>
                        <a:rPr sz="1000"/>
                        <a:t>Cooke</a:t>
                      </a:r>
                    </a:p>
                  </a:txBody>
                  <a:tcPr/>
                </a:tc>
                <a:tc>
                  <a:txBody>
                    <a:bodyPr/>
                    <a:lstStyle/>
                    <a:p>
                      <a:r>
                        <a:rPr sz="1000"/>
                        <a:t>6.53E+00</a:t>
                      </a:r>
                    </a:p>
                  </a:txBody>
                  <a:tcPr/>
                </a:tc>
                <a:tc>
                  <a:txBody>
                    <a:bodyPr/>
                    <a:lstStyle/>
                    <a:p>
                      <a:r>
                        <a:rPr sz="1000"/>
                        <a:t>4.23E+01</a:t>
                      </a:r>
                    </a:p>
                  </a:txBody>
                  <a:tcPr/>
                </a:tc>
                <a:tc>
                  <a:txBody>
                    <a:bodyPr/>
                    <a:lstStyle/>
                    <a:p>
                      <a:r>
                        <a:rPr sz="1000"/>
                        <a:t>3.45E+03</a:t>
                      </a:r>
                    </a:p>
                  </a:txBody>
                  <a:tcPr/>
                </a:tc>
                <a:tc>
                  <a:txBody>
                    <a:bodyPr/>
                    <a:lstStyle/>
                    <a:p>
                      <a:r>
                        <a:rPr sz="1000"/>
                        <a:t>6.09E+01</a:t>
                      </a:r>
                    </a:p>
                  </a:txBody>
                  <a:tcPr/>
                </a:tc>
              </a:tr>
              <a:tr h="0">
                <a:tc>
                  <a:txBody>
                    <a:bodyPr/>
                    <a:lstStyle/>
                    <a:p>
                      <a:r>
                        <a:rPr sz="1000"/>
                        <a:t>EW 5</a:t>
                      </a:r>
                    </a:p>
                  </a:txBody>
                  <a:tcPr/>
                </a:tc>
                <a:tc>
                  <a:txBody>
                    <a:bodyPr/>
                    <a:lstStyle/>
                    <a:p>
                      <a:r>
                        <a:rPr sz="1000"/>
                        <a:t>6.42E+00</a:t>
                      </a:r>
                    </a:p>
                  </a:txBody>
                  <a:tcPr/>
                </a:tc>
                <a:tc>
                  <a:txBody>
                    <a:bodyPr/>
                    <a:lstStyle/>
                    <a:p>
                      <a:r>
                        <a:rPr sz="1000"/>
                        <a:t>4.01E+01</a:t>
                      </a:r>
                    </a:p>
                  </a:txBody>
                  <a:tcPr/>
                </a:tc>
                <a:tc>
                  <a:txBody>
                    <a:bodyPr/>
                    <a:lstStyle/>
                    <a:p>
                      <a:r>
                        <a:rPr sz="1000"/>
                        <a:t>5.16E+03</a:t>
                      </a:r>
                    </a:p>
                  </a:txBody>
                  <a:tcPr/>
                </a:tc>
                <a:tc>
                  <a:txBody>
                    <a:bodyPr/>
                    <a:lstStyle/>
                    <a:p>
                      <a:r>
                        <a:rPr sz="1000"/>
                        <a:t>8.36E+01</a:t>
                      </a:r>
                    </a:p>
                  </a:txBody>
                  <a:tcPr/>
                </a:tc>
              </a:tr>
              <a:tr h="0">
                <a:tc>
                  <a:txBody>
                    <a:bodyPr/>
                    <a:lstStyle/>
                    <a:p>
                      <a:r>
                        <a:rPr sz="1000"/>
                        <a:t>EW 6</a:t>
                      </a:r>
                    </a:p>
                  </a:txBody>
                  <a:tcPr/>
                </a:tc>
                <a:tc>
                  <a:txBody>
                    <a:bodyPr/>
                    <a:lstStyle/>
                    <a:p>
                      <a:r>
                        <a:rPr sz="1000"/>
                        <a:t>6.08E+00</a:t>
                      </a:r>
                    </a:p>
                  </a:txBody>
                  <a:tcPr/>
                </a:tc>
                <a:tc>
                  <a:txBody>
                    <a:bodyPr/>
                    <a:lstStyle/>
                    <a:p>
                      <a:r>
                        <a:rPr sz="1000"/>
                        <a:t>4.65E+01</a:t>
                      </a:r>
                    </a:p>
                  </a:txBody>
                  <a:tcPr/>
                </a:tc>
                <a:tc>
                  <a:txBody>
                    <a:bodyPr/>
                    <a:lstStyle/>
                    <a:p>
                      <a:r>
                        <a:rPr sz="1000"/>
                        <a:t>2.87E+03</a:t>
                      </a:r>
                    </a:p>
                  </a:txBody>
                  <a:tcPr/>
                </a:tc>
                <a:tc>
                  <a:txBody>
                    <a:bodyPr/>
                    <a:lstStyle/>
                    <a:p>
                      <a:r>
                        <a:rPr sz="1000"/>
                        <a:t>6.51E+01</a:t>
                      </a:r>
                    </a:p>
                  </a:txBody>
                  <a:tcPr/>
                </a:tc>
              </a:tr>
              <a:tr h="1">
                <a:tc>
                  <a:txBody>
                    <a:bodyPr/>
                    <a:lstStyle/>
                    <a:p>
                      <a:r>
                        <a:rPr sz="1000"/>
                        <a:t>EW</a:t>
                      </a:r>
                    </a:p>
                  </a:txBody>
                  <a:tcPr/>
                </a:tc>
                <a:tc>
                  <a:txBody>
                    <a:bodyPr/>
                    <a:lstStyle/>
                    <a:p>
                      <a:r>
                        <a:rPr sz="1000"/>
                        <a:t>6.14E+00</a:t>
                      </a:r>
                    </a:p>
                  </a:txBody>
                  <a:tcPr/>
                </a:tc>
                <a:tc>
                  <a:txBody>
                    <a:bodyPr/>
                    <a:lstStyle/>
                    <a:p>
                      <a:r>
                        <a:rPr sz="1000"/>
                        <a:t>4.44E+01</a:t>
                      </a:r>
                    </a:p>
                  </a:txBody>
                  <a:tcPr/>
                </a:tc>
                <a:tc>
                  <a:txBody>
                    <a:bodyPr/>
                    <a:lstStyle/>
                    <a:p>
                      <a:r>
                        <a:rPr sz="1000"/>
                        <a:t>4.12E+03</a:t>
                      </a:r>
                    </a:p>
                  </a:txBody>
                  <a:tcPr/>
                </a:tc>
                <a:tc>
                  <a:txBody>
                    <a:bodyPr/>
                    <a:lstStyle/>
                    <a:p>
                      <a:r>
                        <a:rPr sz="1000"/>
                        <a:t>7.15E+01</a:t>
                      </a:r>
                    </a:p>
                  </a:txBody>
                  <a:tcPr/>
                </a:tc>
              </a:tr>
            </a:tbl>
          </a:graphicData>
        </a:graphic>
      </p:graphicFrame>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31.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31.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31.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Violent Strombolian andesitic, total mass fallout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Violent Strombolian eruptions – andesitic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2.79E+07</a:t>
                      </a:r>
                    </a:p>
                  </a:txBody>
                  <a:tcPr/>
                </a:tc>
                <a:tc>
                  <a:txBody>
                    <a:bodyPr/>
                    <a:lstStyle/>
                    <a:p>
                      <a:r>
                        <a:rPr sz="1000"/>
                        <a:t>2.94E+10</a:t>
                      </a:r>
                    </a:p>
                  </a:txBody>
                  <a:tcPr/>
                </a:tc>
                <a:tc>
                  <a:txBody>
                    <a:bodyPr/>
                    <a:lstStyle/>
                    <a:p>
                      <a:r>
                        <a:rPr sz="1000"/>
                        <a:t>9.67E+10</a:t>
                      </a:r>
                    </a:p>
                  </a:txBody>
                  <a:tcPr/>
                </a:tc>
                <a:tc>
                  <a:txBody>
                    <a:bodyPr/>
                    <a:lstStyle/>
                    <a:p>
                      <a:r>
                        <a:rPr sz="1000"/>
                        <a:t>1.68E+10</a:t>
                      </a:r>
                    </a:p>
                  </a:txBody>
                  <a:tcPr/>
                </a:tc>
              </a:tr>
              <a:tr h="0">
                <a:tc>
                  <a:txBody>
                    <a:bodyPr/>
                    <a:lstStyle/>
                    <a:p>
                      <a:r>
                        <a:rPr sz="1000"/>
                        <a:t>Cooke 6</a:t>
                      </a:r>
                    </a:p>
                  </a:txBody>
                  <a:tcPr/>
                </a:tc>
                <a:tc>
                  <a:txBody>
                    <a:bodyPr/>
                    <a:lstStyle/>
                    <a:p>
                      <a:r>
                        <a:rPr sz="1000"/>
                        <a:t>8.19E+06</a:t>
                      </a:r>
                    </a:p>
                  </a:txBody>
                  <a:tcPr/>
                </a:tc>
                <a:tc>
                  <a:txBody>
                    <a:bodyPr/>
                    <a:lstStyle/>
                    <a:p>
                      <a:r>
                        <a:rPr sz="1000"/>
                        <a:t>3.37E+09</a:t>
                      </a:r>
                    </a:p>
                  </a:txBody>
                  <a:tcPr/>
                </a:tc>
                <a:tc>
                  <a:txBody>
                    <a:bodyPr/>
                    <a:lstStyle/>
                    <a:p>
                      <a:r>
                        <a:rPr sz="1000"/>
                        <a:t>4.45E+10</a:t>
                      </a:r>
                    </a:p>
                  </a:txBody>
                  <a:tcPr/>
                </a:tc>
                <a:tc>
                  <a:txBody>
                    <a:bodyPr/>
                    <a:lstStyle/>
                    <a:p>
                      <a:r>
                        <a:rPr sz="1000"/>
                        <a:t>2.01E+09</a:t>
                      </a:r>
                    </a:p>
                  </a:txBody>
                  <a:tcPr/>
                </a:tc>
              </a:tr>
              <a:tr h="0">
                <a:tc>
                  <a:txBody>
                    <a:bodyPr/>
                    <a:lstStyle/>
                    <a:p>
                      <a:r>
                        <a:rPr sz="1000"/>
                        <a:t>Cooke</a:t>
                      </a:r>
                    </a:p>
                  </a:txBody>
                  <a:tcPr/>
                </a:tc>
                <a:tc>
                  <a:txBody>
                    <a:bodyPr/>
                    <a:lstStyle/>
                    <a:p>
                      <a:r>
                        <a:rPr sz="1000"/>
                        <a:t>1.59E+07</a:t>
                      </a:r>
                    </a:p>
                  </a:txBody>
                  <a:tcPr/>
                </a:tc>
                <a:tc>
                  <a:txBody>
                    <a:bodyPr/>
                    <a:lstStyle/>
                    <a:p>
                      <a:r>
                        <a:rPr sz="1000"/>
                        <a:t>5.12E+09</a:t>
                      </a:r>
                    </a:p>
                  </a:txBody>
                  <a:tcPr/>
                </a:tc>
                <a:tc>
                  <a:txBody>
                    <a:bodyPr/>
                    <a:lstStyle/>
                    <a:p>
                      <a:r>
                        <a:rPr sz="1000"/>
                        <a:t>7.44E+10</a:t>
                      </a:r>
                    </a:p>
                  </a:txBody>
                  <a:tcPr/>
                </a:tc>
                <a:tc>
                  <a:txBody>
                    <a:bodyPr/>
                    <a:lstStyle/>
                    <a:p>
                      <a:r>
                        <a:rPr sz="1000"/>
                        <a:t>3.02E+09</a:t>
                      </a:r>
                    </a:p>
                  </a:txBody>
                  <a:tcPr/>
                </a:tc>
              </a:tr>
              <a:tr h="0">
                <a:tc>
                  <a:txBody>
                    <a:bodyPr/>
                    <a:lstStyle/>
                    <a:p>
                      <a:r>
                        <a:rPr sz="1000"/>
                        <a:t>EW 5</a:t>
                      </a:r>
                    </a:p>
                  </a:txBody>
                  <a:tcPr/>
                </a:tc>
                <a:tc>
                  <a:txBody>
                    <a:bodyPr/>
                    <a:lstStyle/>
                    <a:p>
                      <a:r>
                        <a:rPr sz="1000"/>
                        <a:t>6.96E+06</a:t>
                      </a:r>
                    </a:p>
                  </a:txBody>
                  <a:tcPr/>
                </a:tc>
                <a:tc>
                  <a:txBody>
                    <a:bodyPr/>
                    <a:lstStyle/>
                    <a:p>
                      <a:r>
                        <a:rPr sz="1000"/>
                        <a:t>8.33E+09</a:t>
                      </a:r>
                    </a:p>
                  </a:txBody>
                  <a:tcPr/>
                </a:tc>
                <a:tc>
                  <a:txBody>
                    <a:bodyPr/>
                    <a:lstStyle/>
                    <a:p>
                      <a:r>
                        <a:rPr sz="1000"/>
                        <a:t>8.03E+10</a:t>
                      </a:r>
                    </a:p>
                  </a:txBody>
                  <a:tcPr/>
                </a:tc>
                <a:tc>
                  <a:txBody>
                    <a:bodyPr/>
                    <a:lstStyle/>
                    <a:p>
                      <a:r>
                        <a:rPr sz="1000"/>
                        <a:t>1.44E+09</a:t>
                      </a:r>
                    </a:p>
                  </a:txBody>
                  <a:tcPr/>
                </a:tc>
              </a:tr>
              <a:tr h="0">
                <a:tc>
                  <a:txBody>
                    <a:bodyPr/>
                    <a:lstStyle/>
                    <a:p>
                      <a:r>
                        <a:rPr sz="1000"/>
                        <a:t>EW 6</a:t>
                      </a:r>
                    </a:p>
                  </a:txBody>
                  <a:tcPr/>
                </a:tc>
                <a:tc>
                  <a:txBody>
                    <a:bodyPr/>
                    <a:lstStyle/>
                    <a:p>
                      <a:r>
                        <a:rPr sz="1000"/>
                        <a:t>3.56E+06</a:t>
                      </a:r>
                    </a:p>
                  </a:txBody>
                  <a:tcPr/>
                </a:tc>
                <a:tc>
                  <a:txBody>
                    <a:bodyPr/>
                    <a:lstStyle/>
                    <a:p>
                      <a:r>
                        <a:rPr sz="1000"/>
                        <a:t>6.42E+08</a:t>
                      </a:r>
                    </a:p>
                  </a:txBody>
                  <a:tcPr/>
                </a:tc>
                <a:tc>
                  <a:txBody>
                    <a:bodyPr/>
                    <a:lstStyle/>
                    <a:p>
                      <a:r>
                        <a:rPr sz="1000"/>
                        <a:t>3.13E+10</a:t>
                      </a:r>
                    </a:p>
                  </a:txBody>
                  <a:tcPr/>
                </a:tc>
                <a:tc>
                  <a:txBody>
                    <a:bodyPr/>
                    <a:lstStyle/>
                    <a:p>
                      <a:r>
                        <a:rPr sz="1000"/>
                        <a:t>5.55E+08</a:t>
                      </a:r>
                    </a:p>
                  </a:txBody>
                  <a:tcPr/>
                </a:tc>
              </a:tr>
              <a:tr h="1">
                <a:tc>
                  <a:txBody>
                    <a:bodyPr/>
                    <a:lstStyle/>
                    <a:p>
                      <a:r>
                        <a:rPr sz="1000"/>
                        <a:t>EW</a:t>
                      </a:r>
                    </a:p>
                  </a:txBody>
                  <a:tcPr/>
                </a:tc>
                <a:tc>
                  <a:txBody>
                    <a:bodyPr/>
                    <a:lstStyle/>
                    <a:p>
                      <a:r>
                        <a:rPr sz="1000"/>
                        <a:t>3.80E+06</a:t>
                      </a:r>
                    </a:p>
                  </a:txBody>
                  <a:tcPr/>
                </a:tc>
                <a:tc>
                  <a:txBody>
                    <a:bodyPr/>
                    <a:lstStyle/>
                    <a:p>
                      <a:r>
                        <a:rPr sz="1000"/>
                        <a:t>9.04E+08</a:t>
                      </a:r>
                    </a:p>
                  </a:txBody>
                  <a:tcPr/>
                </a:tc>
                <a:tc>
                  <a:txBody>
                    <a:bodyPr/>
                    <a:lstStyle/>
                    <a:p>
                      <a:r>
                        <a:rPr sz="1000"/>
                        <a:t>5.39E+10</a:t>
                      </a:r>
                    </a:p>
                  </a:txBody>
                  <a:tcPr/>
                </a:tc>
                <a:tc>
                  <a:txBody>
                    <a:bodyPr/>
                    <a:lstStyle/>
                    <a:p>
                      <a:r>
                        <a:rPr sz="1000"/>
                        <a:t>7.86E+08</a:t>
                      </a:r>
                    </a:p>
                  </a:txBody>
                  <a:tcPr/>
                </a:tc>
              </a:tr>
            </a:tbl>
          </a:graphicData>
        </a:graphic>
      </p:graphicFrame>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10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Total volume of lava flow deposits of the 2002 eruption of Reventador</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The complex sub-Plinian to Plinian 2002 eruption of El Reventador produced different types of volcanic deposits (tephra fall, PDC and lava flows). What is the total volume (in m3) of lava flow deposits? (Sources: Johnson et al. [2006]; Ridolfi et al. [2008])</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32.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32.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32.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Violent Strombolian andesitic, average plume height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Violent Strombolian eruptions – andesitic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2.11E+03</a:t>
                      </a:r>
                    </a:p>
                  </a:txBody>
                  <a:tcPr/>
                </a:tc>
                <a:tc>
                  <a:txBody>
                    <a:bodyPr/>
                    <a:lstStyle/>
                    <a:p>
                      <a:r>
                        <a:rPr sz="1000"/>
                        <a:t>8.41E+03</a:t>
                      </a:r>
                    </a:p>
                  </a:txBody>
                  <a:tcPr/>
                </a:tc>
                <a:tc>
                  <a:txBody>
                    <a:bodyPr/>
                    <a:lstStyle/>
                    <a:p>
                      <a:r>
                        <a:rPr sz="1000"/>
                        <a:t>2.70E+04</a:t>
                      </a:r>
                    </a:p>
                  </a:txBody>
                  <a:tcPr/>
                </a:tc>
                <a:tc>
                  <a:txBody>
                    <a:bodyPr/>
                    <a:lstStyle/>
                    <a:p>
                      <a:r>
                        <a:rPr sz="1000"/>
                        <a:t>7.89E+03</a:t>
                      </a:r>
                    </a:p>
                  </a:txBody>
                  <a:tcPr/>
                </a:tc>
              </a:tr>
              <a:tr h="0">
                <a:tc>
                  <a:txBody>
                    <a:bodyPr/>
                    <a:lstStyle/>
                    <a:p>
                      <a:r>
                        <a:rPr sz="1000"/>
                        <a:t>Cooke 6</a:t>
                      </a:r>
                    </a:p>
                  </a:txBody>
                  <a:tcPr/>
                </a:tc>
                <a:tc>
                  <a:txBody>
                    <a:bodyPr/>
                    <a:lstStyle/>
                    <a:p>
                      <a:r>
                        <a:rPr sz="1000"/>
                        <a:t>1.55E+03</a:t>
                      </a:r>
                    </a:p>
                  </a:txBody>
                  <a:tcPr/>
                </a:tc>
                <a:tc>
                  <a:txBody>
                    <a:bodyPr/>
                    <a:lstStyle/>
                    <a:p>
                      <a:r>
                        <a:rPr sz="1000"/>
                        <a:t>8.72E+03</a:t>
                      </a:r>
                    </a:p>
                  </a:txBody>
                  <a:tcPr/>
                </a:tc>
                <a:tc>
                  <a:txBody>
                    <a:bodyPr/>
                    <a:lstStyle/>
                    <a:p>
                      <a:r>
                        <a:rPr sz="1000"/>
                        <a:t>1.49E+04</a:t>
                      </a:r>
                    </a:p>
                  </a:txBody>
                  <a:tcPr/>
                </a:tc>
                <a:tc>
                  <a:txBody>
                    <a:bodyPr/>
                    <a:lstStyle/>
                    <a:p>
                      <a:r>
                        <a:rPr sz="1000"/>
                        <a:t>7.42E+03</a:t>
                      </a:r>
                    </a:p>
                  </a:txBody>
                  <a:tcPr/>
                </a:tc>
              </a:tr>
              <a:tr h="0">
                <a:tc>
                  <a:txBody>
                    <a:bodyPr/>
                    <a:lstStyle/>
                    <a:p>
                      <a:r>
                        <a:rPr sz="1000"/>
                        <a:t>Cooke</a:t>
                      </a:r>
                    </a:p>
                  </a:txBody>
                  <a:tcPr/>
                </a:tc>
                <a:tc>
                  <a:txBody>
                    <a:bodyPr/>
                    <a:lstStyle/>
                    <a:p>
                      <a:r>
                        <a:rPr sz="1000"/>
                        <a:t>1.45E+03</a:t>
                      </a:r>
                    </a:p>
                  </a:txBody>
                  <a:tcPr/>
                </a:tc>
                <a:tc>
                  <a:txBody>
                    <a:bodyPr/>
                    <a:lstStyle/>
                    <a:p>
                      <a:r>
                        <a:rPr sz="1000"/>
                        <a:t>8.51E+03</a:t>
                      </a:r>
                    </a:p>
                  </a:txBody>
                  <a:tcPr/>
                </a:tc>
                <a:tc>
                  <a:txBody>
                    <a:bodyPr/>
                    <a:lstStyle/>
                    <a:p>
                      <a:r>
                        <a:rPr sz="1000"/>
                        <a:t>1.67E+04</a:t>
                      </a:r>
                    </a:p>
                  </a:txBody>
                  <a:tcPr/>
                </a:tc>
                <a:tc>
                  <a:txBody>
                    <a:bodyPr/>
                    <a:lstStyle/>
                    <a:p>
                      <a:r>
                        <a:rPr sz="1000"/>
                        <a:t>7.29E+03</a:t>
                      </a:r>
                    </a:p>
                  </a:txBody>
                  <a:tcPr/>
                </a:tc>
              </a:tr>
              <a:tr h="0">
                <a:tc>
                  <a:txBody>
                    <a:bodyPr/>
                    <a:lstStyle/>
                    <a:p>
                      <a:r>
                        <a:rPr sz="1000"/>
                        <a:t>EW 5</a:t>
                      </a:r>
                    </a:p>
                  </a:txBody>
                  <a:tcPr/>
                </a:tc>
                <a:tc>
                  <a:txBody>
                    <a:bodyPr/>
                    <a:lstStyle/>
                    <a:p>
                      <a:r>
                        <a:rPr sz="1000"/>
                        <a:t>2.70E+03</a:t>
                      </a:r>
                    </a:p>
                  </a:txBody>
                  <a:tcPr/>
                </a:tc>
                <a:tc>
                  <a:txBody>
                    <a:bodyPr/>
                    <a:lstStyle/>
                    <a:p>
                      <a:r>
                        <a:rPr sz="1000"/>
                        <a:t>1.31E+04</a:t>
                      </a:r>
                    </a:p>
                  </a:txBody>
                  <a:tcPr/>
                </a:tc>
                <a:tc>
                  <a:txBody>
                    <a:bodyPr/>
                    <a:lstStyle/>
                    <a:p>
                      <a:r>
                        <a:rPr sz="1000"/>
                        <a:t>2.89E+04</a:t>
                      </a:r>
                    </a:p>
                  </a:txBody>
                  <a:tcPr/>
                </a:tc>
                <a:tc>
                  <a:txBody>
                    <a:bodyPr/>
                    <a:lstStyle/>
                    <a:p>
                      <a:r>
                        <a:rPr sz="1000"/>
                        <a:t>1.13E+04</a:t>
                      </a:r>
                    </a:p>
                  </a:txBody>
                  <a:tcPr/>
                </a:tc>
              </a:tr>
              <a:tr h="0">
                <a:tc>
                  <a:txBody>
                    <a:bodyPr/>
                    <a:lstStyle/>
                    <a:p>
                      <a:r>
                        <a:rPr sz="1000"/>
                        <a:t>EW 6</a:t>
                      </a:r>
                    </a:p>
                  </a:txBody>
                  <a:tcPr/>
                </a:tc>
                <a:tc>
                  <a:txBody>
                    <a:bodyPr/>
                    <a:lstStyle/>
                    <a:p>
                      <a:r>
                        <a:rPr sz="1000"/>
                        <a:t>1.23E+03</a:t>
                      </a:r>
                    </a:p>
                  </a:txBody>
                  <a:tcPr/>
                </a:tc>
                <a:tc>
                  <a:txBody>
                    <a:bodyPr/>
                    <a:lstStyle/>
                    <a:p>
                      <a:r>
                        <a:rPr sz="1000"/>
                        <a:t>8.29E+03</a:t>
                      </a:r>
                    </a:p>
                  </a:txBody>
                  <a:tcPr/>
                </a:tc>
                <a:tc>
                  <a:txBody>
                    <a:bodyPr/>
                    <a:lstStyle/>
                    <a:p>
                      <a:r>
                        <a:rPr sz="1000"/>
                        <a:t>1.48E+04</a:t>
                      </a:r>
                    </a:p>
                  </a:txBody>
                  <a:tcPr/>
                </a:tc>
                <a:tc>
                  <a:txBody>
                    <a:bodyPr/>
                    <a:lstStyle/>
                    <a:p>
                      <a:r>
                        <a:rPr sz="1000"/>
                        <a:t>6.78E+03</a:t>
                      </a:r>
                    </a:p>
                  </a:txBody>
                  <a:tcPr/>
                </a:tc>
              </a:tr>
              <a:tr h="1">
                <a:tc>
                  <a:txBody>
                    <a:bodyPr/>
                    <a:lstStyle/>
                    <a:p>
                      <a:r>
                        <a:rPr sz="1000"/>
                        <a:t>EW</a:t>
                      </a:r>
                    </a:p>
                  </a:txBody>
                  <a:tcPr/>
                </a:tc>
                <a:tc>
                  <a:txBody>
                    <a:bodyPr/>
                    <a:lstStyle/>
                    <a:p>
                      <a:r>
                        <a:rPr sz="1000"/>
                        <a:t>1.40E+03</a:t>
                      </a:r>
                    </a:p>
                  </a:txBody>
                  <a:tcPr/>
                </a:tc>
                <a:tc>
                  <a:txBody>
                    <a:bodyPr/>
                    <a:lstStyle/>
                    <a:p>
                      <a:r>
                        <a:rPr sz="1000"/>
                        <a:t>9.54E+03</a:t>
                      </a:r>
                    </a:p>
                  </a:txBody>
                  <a:tcPr/>
                </a:tc>
                <a:tc>
                  <a:txBody>
                    <a:bodyPr/>
                    <a:lstStyle/>
                    <a:p>
                      <a:r>
                        <a:rPr sz="1000"/>
                        <a:t>2.73E+04</a:t>
                      </a:r>
                    </a:p>
                  </a:txBody>
                  <a:tcPr/>
                </a:tc>
                <a:tc>
                  <a:txBody>
                    <a:bodyPr/>
                    <a:lstStyle/>
                    <a:p>
                      <a:r>
                        <a:rPr sz="1000"/>
                        <a:t>8.10E+03</a:t>
                      </a:r>
                    </a:p>
                  </a:txBody>
                  <a:tcPr/>
                </a:tc>
              </a:tr>
            </a:tbl>
          </a:graphicData>
        </a:graphic>
      </p:graphicFrame>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33.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33.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33.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andesitic, duration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Subplinian eruptions – andesitic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8.99E+00</a:t>
                      </a:r>
                    </a:p>
                  </a:txBody>
                  <a:tcPr/>
                </a:tc>
                <a:tc>
                  <a:txBody>
                    <a:bodyPr/>
                    <a:lstStyle/>
                    <a:p>
                      <a:r>
                        <a:rPr sz="1000"/>
                        <a:t>2.02E+03</a:t>
                      </a:r>
                    </a:p>
                  </a:txBody>
                  <a:tcPr/>
                </a:tc>
                <a:tc>
                  <a:txBody>
                    <a:bodyPr/>
                    <a:lstStyle/>
                    <a:p>
                      <a:r>
                        <a:rPr sz="1000"/>
                        <a:t>1.37E+04</a:t>
                      </a:r>
                    </a:p>
                  </a:txBody>
                  <a:tcPr/>
                </a:tc>
                <a:tc>
                  <a:txBody>
                    <a:bodyPr/>
                    <a:lstStyle/>
                    <a:p>
                      <a:r>
                        <a:rPr sz="1000"/>
                        <a:t>5.17E+02</a:t>
                      </a:r>
                    </a:p>
                  </a:txBody>
                  <a:tcPr/>
                </a:tc>
              </a:tr>
              <a:tr h="0">
                <a:tc>
                  <a:txBody>
                    <a:bodyPr/>
                    <a:lstStyle/>
                    <a:p>
                      <a:r>
                        <a:rPr sz="1000"/>
                        <a:t>Cooke 6</a:t>
                      </a:r>
                    </a:p>
                  </a:txBody>
                  <a:tcPr/>
                </a:tc>
                <a:tc>
                  <a:txBody>
                    <a:bodyPr/>
                    <a:lstStyle/>
                    <a:p>
                      <a:r>
                        <a:rPr sz="1000"/>
                        <a:t>9.83E+00</a:t>
                      </a:r>
                    </a:p>
                  </a:txBody>
                  <a:tcPr/>
                </a:tc>
                <a:tc>
                  <a:txBody>
                    <a:bodyPr/>
                    <a:lstStyle/>
                    <a:p>
                      <a:r>
                        <a:rPr sz="1000"/>
                        <a:t>6.96E+01</a:t>
                      </a:r>
                    </a:p>
                  </a:txBody>
                  <a:tcPr/>
                </a:tc>
                <a:tc>
                  <a:txBody>
                    <a:bodyPr/>
                    <a:lstStyle/>
                    <a:p>
                      <a:r>
                        <a:rPr sz="1000"/>
                        <a:t>5.41E+02</a:t>
                      </a:r>
                    </a:p>
                  </a:txBody>
                  <a:tcPr/>
                </a:tc>
                <a:tc>
                  <a:txBody>
                    <a:bodyPr/>
                    <a:lstStyle/>
                    <a:p>
                      <a:r>
                        <a:rPr sz="1000"/>
                        <a:t>7.14E+01</a:t>
                      </a:r>
                    </a:p>
                  </a:txBody>
                  <a:tcPr/>
                </a:tc>
              </a:tr>
              <a:tr h="0">
                <a:tc>
                  <a:txBody>
                    <a:bodyPr/>
                    <a:lstStyle/>
                    <a:p>
                      <a:r>
                        <a:rPr sz="1000"/>
                        <a:t>Cooke</a:t>
                      </a:r>
                    </a:p>
                  </a:txBody>
                  <a:tcPr/>
                </a:tc>
                <a:tc>
                  <a:txBody>
                    <a:bodyPr/>
                    <a:lstStyle/>
                    <a:p>
                      <a:r>
                        <a:rPr sz="1000"/>
                        <a:t>8.90E+00</a:t>
                      </a:r>
                    </a:p>
                  </a:txBody>
                  <a:tcPr/>
                </a:tc>
                <a:tc>
                  <a:txBody>
                    <a:bodyPr/>
                    <a:lstStyle/>
                    <a:p>
                      <a:r>
                        <a:rPr sz="1000"/>
                        <a:t>7.46E+01</a:t>
                      </a:r>
                    </a:p>
                  </a:txBody>
                  <a:tcPr/>
                </a:tc>
                <a:tc>
                  <a:txBody>
                    <a:bodyPr/>
                    <a:lstStyle/>
                    <a:p>
                      <a:r>
                        <a:rPr sz="1000"/>
                        <a:t>8.05E+03</a:t>
                      </a:r>
                    </a:p>
                  </a:txBody>
                  <a:tcPr/>
                </a:tc>
                <a:tc>
                  <a:txBody>
                    <a:bodyPr/>
                    <a:lstStyle/>
                    <a:p>
                      <a:r>
                        <a:rPr sz="1000"/>
                        <a:t>1.02E+02</a:t>
                      </a:r>
                    </a:p>
                  </a:txBody>
                  <a:tcPr/>
                </a:tc>
              </a:tr>
              <a:tr h="0">
                <a:tc>
                  <a:txBody>
                    <a:bodyPr/>
                    <a:lstStyle/>
                    <a:p>
                      <a:r>
                        <a:rPr sz="1000"/>
                        <a:t>EW 5</a:t>
                      </a:r>
                    </a:p>
                  </a:txBody>
                  <a:tcPr/>
                </a:tc>
                <a:tc>
                  <a:txBody>
                    <a:bodyPr/>
                    <a:lstStyle/>
                    <a:p>
                      <a:r>
                        <a:rPr sz="1000"/>
                        <a:t>8.47E+00</a:t>
                      </a:r>
                    </a:p>
                  </a:txBody>
                  <a:tcPr/>
                </a:tc>
                <a:tc>
                  <a:txBody>
                    <a:bodyPr/>
                    <a:lstStyle/>
                    <a:p>
                      <a:r>
                        <a:rPr sz="1000"/>
                        <a:t>2.77E+01</a:t>
                      </a:r>
                    </a:p>
                  </a:txBody>
                  <a:tcPr/>
                </a:tc>
                <a:tc>
                  <a:txBody>
                    <a:bodyPr/>
                    <a:lstStyle/>
                    <a:p>
                      <a:r>
                        <a:rPr sz="1000"/>
                        <a:t>1.03E+04</a:t>
                      </a:r>
                    </a:p>
                  </a:txBody>
                  <a:tcPr/>
                </a:tc>
                <a:tc>
                  <a:txBody>
                    <a:bodyPr/>
                    <a:lstStyle/>
                    <a:p>
                      <a:r>
                        <a:rPr sz="1000"/>
                        <a:t>8.17E+01</a:t>
                      </a:r>
                    </a:p>
                  </a:txBody>
                  <a:tcPr/>
                </a:tc>
              </a:tr>
              <a:tr h="0">
                <a:tc>
                  <a:txBody>
                    <a:bodyPr/>
                    <a:lstStyle/>
                    <a:p>
                      <a:r>
                        <a:rPr sz="1000"/>
                        <a:t>EW 6</a:t>
                      </a:r>
                    </a:p>
                  </a:txBody>
                  <a:tcPr/>
                </a:tc>
                <a:tc>
                  <a:txBody>
                    <a:bodyPr/>
                    <a:lstStyle/>
                    <a:p>
                      <a:r>
                        <a:rPr sz="1000"/>
                        <a:t>8.75E+00</a:t>
                      </a:r>
                    </a:p>
                  </a:txBody>
                  <a:tcPr/>
                </a:tc>
                <a:tc>
                  <a:txBody>
                    <a:bodyPr/>
                    <a:lstStyle/>
                    <a:p>
                      <a:r>
                        <a:rPr sz="1000"/>
                        <a:t>7.70E+01</a:t>
                      </a:r>
                    </a:p>
                  </a:txBody>
                  <a:tcPr/>
                </a:tc>
                <a:tc>
                  <a:txBody>
                    <a:bodyPr/>
                    <a:lstStyle/>
                    <a:p>
                      <a:r>
                        <a:rPr sz="1000"/>
                        <a:t>6.89E+02</a:t>
                      </a:r>
                    </a:p>
                  </a:txBody>
                  <a:tcPr/>
                </a:tc>
                <a:tc>
                  <a:txBody>
                    <a:bodyPr/>
                    <a:lstStyle/>
                    <a:p>
                      <a:r>
                        <a:rPr sz="1000"/>
                        <a:t>7.81E+01</a:t>
                      </a:r>
                    </a:p>
                  </a:txBody>
                  <a:tcPr/>
                </a:tc>
              </a:tr>
              <a:tr h="1">
                <a:tc>
                  <a:txBody>
                    <a:bodyPr/>
                    <a:lstStyle/>
                    <a:p>
                      <a:r>
                        <a:rPr sz="1000"/>
                        <a:t>EW</a:t>
                      </a:r>
                    </a:p>
                  </a:txBody>
                  <a:tcPr/>
                </a:tc>
                <a:tc>
                  <a:txBody>
                    <a:bodyPr/>
                    <a:lstStyle/>
                    <a:p>
                      <a:r>
                        <a:rPr sz="1000"/>
                        <a:t>8.10E+00</a:t>
                      </a:r>
                    </a:p>
                  </a:txBody>
                  <a:tcPr/>
                </a:tc>
                <a:tc>
                  <a:txBody>
                    <a:bodyPr/>
                    <a:lstStyle/>
                    <a:p>
                      <a:r>
                        <a:rPr sz="1000"/>
                        <a:t>5.52E+01</a:t>
                      </a:r>
                    </a:p>
                  </a:txBody>
                  <a:tcPr/>
                </a:tc>
                <a:tc>
                  <a:txBody>
                    <a:bodyPr/>
                    <a:lstStyle/>
                    <a:p>
                      <a:r>
                        <a:rPr sz="1000"/>
                        <a:t>4.98E+03</a:t>
                      </a:r>
                    </a:p>
                  </a:txBody>
                  <a:tcPr/>
                </a:tc>
                <a:tc>
                  <a:txBody>
                    <a:bodyPr/>
                    <a:lstStyle/>
                    <a:p>
                      <a:r>
                        <a:rPr sz="1000"/>
                        <a:t>7.84E+01</a:t>
                      </a:r>
                    </a:p>
                  </a:txBody>
                  <a:tcPr/>
                </a:tc>
              </a:tr>
            </a:tbl>
          </a:graphicData>
        </a:graphic>
      </p:graphicFrame>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34.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34.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34.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andesitic, total mass fallout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Subplinian eruptions – andesitic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4.20E+07</a:t>
                      </a:r>
                    </a:p>
                  </a:txBody>
                  <a:tcPr/>
                </a:tc>
                <a:tc>
                  <a:txBody>
                    <a:bodyPr/>
                    <a:lstStyle/>
                    <a:p>
                      <a:r>
                        <a:rPr sz="1000"/>
                        <a:t>1.14E+11</a:t>
                      </a:r>
                    </a:p>
                  </a:txBody>
                  <a:tcPr/>
                </a:tc>
                <a:tc>
                  <a:txBody>
                    <a:bodyPr/>
                    <a:lstStyle/>
                    <a:p>
                      <a:r>
                        <a:rPr sz="1000"/>
                        <a:t>6.55E+11</a:t>
                      </a:r>
                    </a:p>
                  </a:txBody>
                  <a:tcPr/>
                </a:tc>
                <a:tc>
                  <a:txBody>
                    <a:bodyPr/>
                    <a:lstStyle/>
                    <a:p>
                      <a:r>
                        <a:rPr sz="1000"/>
                        <a:t>5.16E+10</a:t>
                      </a:r>
                    </a:p>
                  </a:txBody>
                  <a:tcPr/>
                </a:tc>
              </a:tr>
              <a:tr h="0">
                <a:tc>
                  <a:txBody>
                    <a:bodyPr/>
                    <a:lstStyle/>
                    <a:p>
                      <a:r>
                        <a:rPr sz="1000"/>
                        <a:t>Cooke 6</a:t>
                      </a:r>
                    </a:p>
                  </a:txBody>
                  <a:tcPr/>
                </a:tc>
                <a:tc>
                  <a:txBody>
                    <a:bodyPr/>
                    <a:lstStyle/>
                    <a:p>
                      <a:r>
                        <a:rPr sz="1000"/>
                        <a:t>1.16E+09</a:t>
                      </a:r>
                    </a:p>
                  </a:txBody>
                  <a:tcPr/>
                </a:tc>
                <a:tc>
                  <a:txBody>
                    <a:bodyPr/>
                    <a:lstStyle/>
                    <a:p>
                      <a:r>
                        <a:rPr sz="1000"/>
                        <a:t>2.65E+10</a:t>
                      </a:r>
                    </a:p>
                  </a:txBody>
                  <a:tcPr/>
                </a:tc>
                <a:tc>
                  <a:txBody>
                    <a:bodyPr/>
                    <a:lstStyle/>
                    <a:p>
                      <a:r>
                        <a:rPr sz="1000"/>
                        <a:t>1.00E+11</a:t>
                      </a:r>
                    </a:p>
                  </a:txBody>
                  <a:tcPr/>
                </a:tc>
                <a:tc>
                  <a:txBody>
                    <a:bodyPr/>
                    <a:lstStyle/>
                    <a:p>
                      <a:r>
                        <a:rPr sz="1000"/>
                        <a:t>2.13E+10</a:t>
                      </a:r>
                    </a:p>
                  </a:txBody>
                  <a:tcPr/>
                </a:tc>
              </a:tr>
              <a:tr h="0">
                <a:tc>
                  <a:txBody>
                    <a:bodyPr/>
                    <a:lstStyle/>
                    <a:p>
                      <a:r>
                        <a:rPr sz="1000"/>
                        <a:t>Cooke</a:t>
                      </a:r>
                    </a:p>
                  </a:txBody>
                  <a:tcPr/>
                </a:tc>
                <a:tc>
                  <a:txBody>
                    <a:bodyPr/>
                    <a:lstStyle/>
                    <a:p>
                      <a:r>
                        <a:rPr sz="1000"/>
                        <a:t>1.26E+09</a:t>
                      </a:r>
                    </a:p>
                  </a:txBody>
                  <a:tcPr/>
                </a:tc>
                <a:tc>
                  <a:txBody>
                    <a:bodyPr/>
                    <a:lstStyle/>
                    <a:p>
                      <a:r>
                        <a:rPr sz="1000"/>
                        <a:t>3.21E+10</a:t>
                      </a:r>
                    </a:p>
                  </a:txBody>
                  <a:tcPr/>
                </a:tc>
                <a:tc>
                  <a:txBody>
                    <a:bodyPr/>
                    <a:lstStyle/>
                    <a:p>
                      <a:r>
                        <a:rPr sz="1000"/>
                        <a:t>3.37E+11</a:t>
                      </a:r>
                    </a:p>
                  </a:txBody>
                  <a:tcPr/>
                </a:tc>
                <a:tc>
                  <a:txBody>
                    <a:bodyPr/>
                    <a:lstStyle/>
                    <a:p>
                      <a:r>
                        <a:rPr sz="1000"/>
                        <a:t>2.63E+10</a:t>
                      </a:r>
                    </a:p>
                  </a:txBody>
                  <a:tcPr/>
                </a:tc>
              </a:tr>
              <a:tr h="0">
                <a:tc>
                  <a:txBody>
                    <a:bodyPr/>
                    <a:lstStyle/>
                    <a:p>
                      <a:r>
                        <a:rPr sz="1000"/>
                        <a:t>EW 5</a:t>
                      </a:r>
                    </a:p>
                  </a:txBody>
                  <a:tcPr/>
                </a:tc>
                <a:tc>
                  <a:txBody>
                    <a:bodyPr/>
                    <a:lstStyle/>
                    <a:p>
                      <a:r>
                        <a:rPr sz="1000"/>
                        <a:t>2.74E+07</a:t>
                      </a:r>
                    </a:p>
                  </a:txBody>
                  <a:tcPr/>
                </a:tc>
                <a:tc>
                  <a:txBody>
                    <a:bodyPr/>
                    <a:lstStyle/>
                    <a:p>
                      <a:r>
                        <a:rPr sz="1000"/>
                        <a:t>2.25E+10</a:t>
                      </a:r>
                    </a:p>
                  </a:txBody>
                  <a:tcPr/>
                </a:tc>
                <a:tc>
                  <a:txBody>
                    <a:bodyPr/>
                    <a:lstStyle/>
                    <a:p>
                      <a:r>
                        <a:rPr sz="1000"/>
                        <a:t>4.40E+11</a:t>
                      </a:r>
                    </a:p>
                  </a:txBody>
                  <a:tcPr/>
                </a:tc>
                <a:tc>
                  <a:txBody>
                    <a:bodyPr/>
                    <a:lstStyle/>
                    <a:p>
                      <a:r>
                        <a:rPr sz="1000"/>
                        <a:t>8.20E+09</a:t>
                      </a:r>
                    </a:p>
                  </a:txBody>
                  <a:tcPr/>
                </a:tc>
              </a:tr>
              <a:tr h="0">
                <a:tc>
                  <a:txBody>
                    <a:bodyPr/>
                    <a:lstStyle/>
                    <a:p>
                      <a:r>
                        <a:rPr sz="1000"/>
                        <a:t>EW 6</a:t>
                      </a:r>
                    </a:p>
                  </a:txBody>
                  <a:tcPr/>
                </a:tc>
                <a:tc>
                  <a:txBody>
                    <a:bodyPr/>
                    <a:lstStyle/>
                    <a:p>
                      <a:r>
                        <a:rPr sz="1000"/>
                        <a:t>1.87E+08</a:t>
                      </a:r>
                    </a:p>
                  </a:txBody>
                  <a:tcPr/>
                </a:tc>
                <a:tc>
                  <a:txBody>
                    <a:bodyPr/>
                    <a:lstStyle/>
                    <a:p>
                      <a:r>
                        <a:rPr sz="1000"/>
                        <a:t>1.50E+10</a:t>
                      </a:r>
                    </a:p>
                  </a:txBody>
                  <a:tcPr/>
                </a:tc>
                <a:tc>
                  <a:txBody>
                    <a:bodyPr/>
                    <a:lstStyle/>
                    <a:p>
                      <a:r>
                        <a:rPr sz="1000"/>
                        <a:t>1.45E+11</a:t>
                      </a:r>
                    </a:p>
                  </a:txBody>
                  <a:tcPr/>
                </a:tc>
                <a:tc>
                  <a:txBody>
                    <a:bodyPr/>
                    <a:lstStyle/>
                    <a:p>
                      <a:r>
                        <a:rPr sz="1000"/>
                        <a:t>1.15E+10</a:t>
                      </a:r>
                    </a:p>
                  </a:txBody>
                  <a:tcPr/>
                </a:tc>
              </a:tr>
              <a:tr h="1">
                <a:tc>
                  <a:txBody>
                    <a:bodyPr/>
                    <a:lstStyle/>
                    <a:p>
                      <a:r>
                        <a:rPr sz="1000"/>
                        <a:t>EW</a:t>
                      </a:r>
                    </a:p>
                  </a:txBody>
                  <a:tcPr/>
                </a:tc>
                <a:tc>
                  <a:txBody>
                    <a:bodyPr/>
                    <a:lstStyle/>
                    <a:p>
                      <a:r>
                        <a:rPr sz="1000"/>
                        <a:t>3.73E+07</a:t>
                      </a:r>
                    </a:p>
                  </a:txBody>
                  <a:tcPr/>
                </a:tc>
                <a:tc>
                  <a:txBody>
                    <a:bodyPr/>
                    <a:lstStyle/>
                    <a:p>
                      <a:r>
                        <a:rPr sz="1000"/>
                        <a:t>1.90E+10</a:t>
                      </a:r>
                    </a:p>
                  </a:txBody>
                  <a:tcPr/>
                </a:tc>
                <a:tc>
                  <a:txBody>
                    <a:bodyPr/>
                    <a:lstStyle/>
                    <a:p>
                      <a:r>
                        <a:rPr sz="1000"/>
                        <a:t>3.34E+11</a:t>
                      </a:r>
                    </a:p>
                  </a:txBody>
                  <a:tcPr/>
                </a:tc>
                <a:tc>
                  <a:txBody>
                    <a:bodyPr/>
                    <a:lstStyle/>
                    <a:p>
                      <a:r>
                        <a:rPr sz="1000"/>
                        <a:t>1.09E+10</a:t>
                      </a:r>
                    </a:p>
                  </a:txBody>
                  <a:tcPr/>
                </a:tc>
              </a:tr>
            </a:tbl>
          </a:graphicData>
        </a:graphic>
      </p:graphicFrame>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35.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35.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35.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andesitic, average plume height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Subplinian eruptions – andesitic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5.23E+03</a:t>
                      </a:r>
                    </a:p>
                  </a:txBody>
                  <a:tcPr/>
                </a:tc>
                <a:tc>
                  <a:txBody>
                    <a:bodyPr/>
                    <a:lstStyle/>
                    <a:p>
                      <a:r>
                        <a:rPr sz="1000"/>
                        <a:t>1.36E+04</a:t>
                      </a:r>
                    </a:p>
                  </a:txBody>
                  <a:tcPr/>
                </a:tc>
                <a:tc>
                  <a:txBody>
                    <a:bodyPr/>
                    <a:lstStyle/>
                    <a:p>
                      <a:r>
                        <a:rPr sz="1000"/>
                        <a:t>2.76E+04</a:t>
                      </a:r>
                    </a:p>
                  </a:txBody>
                  <a:tcPr/>
                </a:tc>
                <a:tc>
                  <a:txBody>
                    <a:bodyPr/>
                    <a:lstStyle/>
                    <a:p>
                      <a:r>
                        <a:rPr sz="1000"/>
                        <a:t>1.29E+04</a:t>
                      </a:r>
                    </a:p>
                  </a:txBody>
                  <a:tcPr/>
                </a:tc>
              </a:tr>
              <a:tr h="0">
                <a:tc>
                  <a:txBody>
                    <a:bodyPr/>
                    <a:lstStyle/>
                    <a:p>
                      <a:r>
                        <a:rPr sz="1000"/>
                        <a:t>Cooke 6</a:t>
                      </a:r>
                    </a:p>
                  </a:txBody>
                  <a:tcPr/>
                </a:tc>
                <a:tc>
                  <a:txBody>
                    <a:bodyPr/>
                    <a:lstStyle/>
                    <a:p>
                      <a:r>
                        <a:rPr sz="1000"/>
                        <a:t>8.31E+03</a:t>
                      </a:r>
                    </a:p>
                  </a:txBody>
                  <a:tcPr/>
                </a:tc>
                <a:tc>
                  <a:txBody>
                    <a:bodyPr/>
                    <a:lstStyle/>
                    <a:p>
                      <a:r>
                        <a:rPr sz="1000"/>
                        <a:t>1.87E+04</a:t>
                      </a:r>
                    </a:p>
                  </a:txBody>
                  <a:tcPr/>
                </a:tc>
                <a:tc>
                  <a:txBody>
                    <a:bodyPr/>
                    <a:lstStyle/>
                    <a:p>
                      <a:r>
                        <a:rPr sz="1000"/>
                        <a:t>2.53E+04</a:t>
                      </a:r>
                    </a:p>
                  </a:txBody>
                  <a:tcPr/>
                </a:tc>
                <a:tc>
                  <a:txBody>
                    <a:bodyPr/>
                    <a:lstStyle/>
                    <a:p>
                      <a:r>
                        <a:rPr sz="1000"/>
                        <a:t>1.75E+04</a:t>
                      </a:r>
                    </a:p>
                  </a:txBody>
                  <a:tcPr/>
                </a:tc>
              </a:tr>
              <a:tr h="0">
                <a:tc>
                  <a:txBody>
                    <a:bodyPr/>
                    <a:lstStyle/>
                    <a:p>
                      <a:r>
                        <a:rPr sz="1000"/>
                        <a:t>Cooke</a:t>
                      </a:r>
                    </a:p>
                  </a:txBody>
                  <a:tcPr/>
                </a:tc>
                <a:tc>
                  <a:txBody>
                    <a:bodyPr/>
                    <a:lstStyle/>
                    <a:p>
                      <a:r>
                        <a:rPr sz="1000"/>
                        <a:t>6.92E+03</a:t>
                      </a:r>
                    </a:p>
                  </a:txBody>
                  <a:tcPr/>
                </a:tc>
                <a:tc>
                  <a:txBody>
                    <a:bodyPr/>
                    <a:lstStyle/>
                    <a:p>
                      <a:r>
                        <a:rPr sz="1000"/>
                        <a:t>1.82E+04</a:t>
                      </a:r>
                    </a:p>
                  </a:txBody>
                  <a:tcPr/>
                </a:tc>
                <a:tc>
                  <a:txBody>
                    <a:bodyPr/>
                    <a:lstStyle/>
                    <a:p>
                      <a:r>
                        <a:rPr sz="1000"/>
                        <a:t>2.50E+04</a:t>
                      </a:r>
                    </a:p>
                  </a:txBody>
                  <a:tcPr/>
                </a:tc>
                <a:tc>
                  <a:txBody>
                    <a:bodyPr/>
                    <a:lstStyle/>
                    <a:p>
                      <a:r>
                        <a:rPr sz="1000"/>
                        <a:t>1.66E+04</a:t>
                      </a:r>
                    </a:p>
                  </a:txBody>
                  <a:tcPr/>
                </a:tc>
              </a:tr>
              <a:tr h="0">
                <a:tc>
                  <a:txBody>
                    <a:bodyPr/>
                    <a:lstStyle/>
                    <a:p>
                      <a:r>
                        <a:rPr sz="1000"/>
                        <a:t>EW 5</a:t>
                      </a:r>
                    </a:p>
                  </a:txBody>
                  <a:tcPr/>
                </a:tc>
                <a:tc>
                  <a:txBody>
                    <a:bodyPr/>
                    <a:lstStyle/>
                    <a:p>
                      <a:r>
                        <a:rPr sz="1000"/>
                        <a:t>6.39E+03</a:t>
                      </a:r>
                    </a:p>
                  </a:txBody>
                  <a:tcPr/>
                </a:tc>
                <a:tc>
                  <a:txBody>
                    <a:bodyPr/>
                    <a:lstStyle/>
                    <a:p>
                      <a:r>
                        <a:rPr sz="1000"/>
                        <a:t>2.13E+04</a:t>
                      </a:r>
                    </a:p>
                  </a:txBody>
                  <a:tcPr/>
                </a:tc>
                <a:tc>
                  <a:txBody>
                    <a:bodyPr/>
                    <a:lstStyle/>
                    <a:p>
                      <a:r>
                        <a:rPr sz="1000"/>
                        <a:t>2.83E+04</a:t>
                      </a:r>
                    </a:p>
                  </a:txBody>
                  <a:tcPr/>
                </a:tc>
                <a:tc>
                  <a:txBody>
                    <a:bodyPr/>
                    <a:lstStyle/>
                    <a:p>
                      <a:r>
                        <a:rPr sz="1000"/>
                        <a:t>1.84E+04</a:t>
                      </a:r>
                    </a:p>
                  </a:txBody>
                  <a:tcPr/>
                </a:tc>
              </a:tr>
              <a:tr h="0">
                <a:tc>
                  <a:txBody>
                    <a:bodyPr/>
                    <a:lstStyle/>
                    <a:p>
                      <a:r>
                        <a:rPr sz="1000"/>
                        <a:t>EW 6</a:t>
                      </a:r>
                    </a:p>
                  </a:txBody>
                  <a:tcPr/>
                </a:tc>
                <a:tc>
                  <a:txBody>
                    <a:bodyPr/>
                    <a:lstStyle/>
                    <a:p>
                      <a:r>
                        <a:rPr sz="1000"/>
                        <a:t>7.89E+03</a:t>
                      </a:r>
                    </a:p>
                  </a:txBody>
                  <a:tcPr/>
                </a:tc>
                <a:tc>
                  <a:txBody>
                    <a:bodyPr/>
                    <a:lstStyle/>
                    <a:p>
                      <a:r>
                        <a:rPr sz="1000"/>
                        <a:t>1.83E+04</a:t>
                      </a:r>
                    </a:p>
                  </a:txBody>
                  <a:tcPr/>
                </a:tc>
                <a:tc>
                  <a:txBody>
                    <a:bodyPr/>
                    <a:lstStyle/>
                    <a:p>
                      <a:r>
                        <a:rPr sz="1000"/>
                        <a:t>2.56E+04</a:t>
                      </a:r>
                    </a:p>
                  </a:txBody>
                  <a:tcPr/>
                </a:tc>
                <a:tc>
                  <a:txBody>
                    <a:bodyPr/>
                    <a:lstStyle/>
                    <a:p>
                      <a:r>
                        <a:rPr sz="1000"/>
                        <a:t>1.70E+04</a:t>
                      </a:r>
                    </a:p>
                  </a:txBody>
                  <a:tcPr/>
                </a:tc>
              </a:tr>
              <a:tr h="1">
                <a:tc>
                  <a:txBody>
                    <a:bodyPr/>
                    <a:lstStyle/>
                    <a:p>
                      <a:r>
                        <a:rPr sz="1000"/>
                        <a:t>EW</a:t>
                      </a:r>
                    </a:p>
                  </a:txBody>
                  <a:tcPr/>
                </a:tc>
                <a:tc>
                  <a:txBody>
                    <a:bodyPr/>
                    <a:lstStyle/>
                    <a:p>
                      <a:r>
                        <a:rPr sz="1000"/>
                        <a:t>7.35E+03</a:t>
                      </a:r>
                    </a:p>
                  </a:txBody>
                  <a:tcPr/>
                </a:tc>
                <a:tc>
                  <a:txBody>
                    <a:bodyPr/>
                    <a:lstStyle/>
                    <a:p>
                      <a:r>
                        <a:rPr sz="1000"/>
                        <a:t>1.94E+04</a:t>
                      </a:r>
                    </a:p>
                  </a:txBody>
                  <a:tcPr/>
                </a:tc>
                <a:tc>
                  <a:txBody>
                    <a:bodyPr/>
                    <a:lstStyle/>
                    <a:p>
                      <a:r>
                        <a:rPr sz="1000"/>
                        <a:t>2.78E+04</a:t>
                      </a:r>
                    </a:p>
                  </a:txBody>
                  <a:tcPr/>
                </a:tc>
                <a:tc>
                  <a:txBody>
                    <a:bodyPr/>
                    <a:lstStyle/>
                    <a:p>
                      <a:r>
                        <a:rPr sz="1000"/>
                        <a:t>1.75E+04</a:t>
                      </a:r>
                    </a:p>
                  </a:txBody>
                  <a:tcPr/>
                </a:tc>
              </a:tr>
            </a:tbl>
          </a:graphicData>
        </a:graphic>
      </p:graphicFrame>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36.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36.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36.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andesitic, duration</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Plinian eruptions – andesitic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2.75E+01</a:t>
                      </a:r>
                    </a:p>
                  </a:txBody>
                  <a:tcPr/>
                </a:tc>
                <a:tc>
                  <a:txBody>
                    <a:bodyPr/>
                    <a:lstStyle/>
                    <a:p>
                      <a:r>
                        <a:rPr sz="1000"/>
                        <a:t>5.31E+03</a:t>
                      </a:r>
                    </a:p>
                  </a:txBody>
                  <a:tcPr/>
                </a:tc>
                <a:tc>
                  <a:txBody>
                    <a:bodyPr/>
                    <a:lstStyle/>
                    <a:p>
                      <a:r>
                        <a:rPr sz="1000"/>
                        <a:t>2.85E+04</a:t>
                      </a:r>
                    </a:p>
                  </a:txBody>
                  <a:tcPr/>
                </a:tc>
                <a:tc>
                  <a:txBody>
                    <a:bodyPr/>
                    <a:lstStyle/>
                    <a:p>
                      <a:r>
                        <a:rPr sz="1000"/>
                        <a:t>2.15E+03</a:t>
                      </a:r>
                    </a:p>
                  </a:txBody>
                  <a:tcPr/>
                </a:tc>
              </a:tr>
              <a:tr h="0">
                <a:tc>
                  <a:txBody>
                    <a:bodyPr/>
                    <a:lstStyle/>
                    <a:p>
                      <a:r>
                        <a:rPr sz="1000"/>
                        <a:t>Cooke 6</a:t>
                      </a:r>
                    </a:p>
                  </a:txBody>
                  <a:tcPr/>
                </a:tc>
                <a:tc>
                  <a:txBody>
                    <a:bodyPr/>
                    <a:lstStyle/>
                    <a:p>
                      <a:r>
                        <a:rPr sz="1000"/>
                        <a:t>1.08E+01</a:t>
                      </a:r>
                    </a:p>
                  </a:txBody>
                  <a:tcPr/>
                </a:tc>
                <a:tc>
                  <a:txBody>
                    <a:bodyPr/>
                    <a:lstStyle/>
                    <a:p>
                      <a:r>
                        <a:rPr sz="1000"/>
                        <a:t>1.08E+02</a:t>
                      </a:r>
                    </a:p>
                  </a:txBody>
                  <a:tcPr/>
                </a:tc>
                <a:tc>
                  <a:txBody>
                    <a:bodyPr/>
                    <a:lstStyle/>
                    <a:p>
                      <a:r>
                        <a:rPr sz="1000"/>
                        <a:t>1.20E+03</a:t>
                      </a:r>
                    </a:p>
                  </a:txBody>
                  <a:tcPr/>
                </a:tc>
                <a:tc>
                  <a:txBody>
                    <a:bodyPr/>
                    <a:lstStyle/>
                    <a:p>
                      <a:r>
                        <a:rPr sz="1000"/>
                        <a:t>1.23E+02</a:t>
                      </a:r>
                    </a:p>
                  </a:txBody>
                  <a:tcPr/>
                </a:tc>
              </a:tr>
              <a:tr h="0">
                <a:tc>
                  <a:txBody>
                    <a:bodyPr/>
                    <a:lstStyle/>
                    <a:p>
                      <a:r>
                        <a:rPr sz="1000"/>
                        <a:t>Cooke</a:t>
                      </a:r>
                    </a:p>
                  </a:txBody>
                  <a:tcPr/>
                </a:tc>
                <a:tc>
                  <a:txBody>
                    <a:bodyPr/>
                    <a:lstStyle/>
                    <a:p>
                      <a:r>
                        <a:rPr sz="1000"/>
                        <a:t>1.12E+01</a:t>
                      </a:r>
                    </a:p>
                  </a:txBody>
                  <a:tcPr/>
                </a:tc>
                <a:tc>
                  <a:txBody>
                    <a:bodyPr/>
                    <a:lstStyle/>
                    <a:p>
                      <a:r>
                        <a:rPr sz="1000"/>
                        <a:t>1.49E+02</a:t>
                      </a:r>
                    </a:p>
                  </a:txBody>
                  <a:tcPr/>
                </a:tc>
                <a:tc>
                  <a:txBody>
                    <a:bodyPr/>
                    <a:lstStyle/>
                    <a:p>
                      <a:r>
                        <a:rPr sz="1000"/>
                        <a:t>1.64E+04</a:t>
                      </a:r>
                    </a:p>
                  </a:txBody>
                  <a:tcPr/>
                </a:tc>
                <a:tc>
                  <a:txBody>
                    <a:bodyPr/>
                    <a:lstStyle/>
                    <a:p>
                      <a:r>
                        <a:rPr sz="1000"/>
                        <a:t>2.05E+02</a:t>
                      </a:r>
                    </a:p>
                  </a:txBody>
                  <a:tcPr/>
                </a:tc>
              </a:tr>
              <a:tr h="0">
                <a:tc>
                  <a:txBody>
                    <a:bodyPr/>
                    <a:lstStyle/>
                    <a:p>
                      <a:r>
                        <a:rPr sz="1000"/>
                        <a:t>EW 5</a:t>
                      </a:r>
                    </a:p>
                  </a:txBody>
                  <a:tcPr/>
                </a:tc>
                <a:tc>
                  <a:txBody>
                    <a:bodyPr/>
                    <a:lstStyle/>
                    <a:p>
                      <a:r>
                        <a:rPr sz="1000"/>
                        <a:t>1.46E+01</a:t>
                      </a:r>
                    </a:p>
                  </a:txBody>
                  <a:tcPr/>
                </a:tc>
                <a:tc>
                  <a:txBody>
                    <a:bodyPr/>
                    <a:lstStyle/>
                    <a:p>
                      <a:r>
                        <a:rPr sz="1000"/>
                        <a:t>2.35E+02</a:t>
                      </a:r>
                    </a:p>
                  </a:txBody>
                  <a:tcPr/>
                </a:tc>
                <a:tc>
                  <a:txBody>
                    <a:bodyPr/>
                    <a:lstStyle/>
                    <a:p>
                      <a:r>
                        <a:rPr sz="1000"/>
                        <a:t>2.22E+04</a:t>
                      </a:r>
                    </a:p>
                  </a:txBody>
                  <a:tcPr/>
                </a:tc>
                <a:tc>
                  <a:txBody>
                    <a:bodyPr/>
                    <a:lstStyle/>
                    <a:p>
                      <a:r>
                        <a:rPr sz="1000"/>
                        <a:t>3.40E+02</a:t>
                      </a:r>
                    </a:p>
                  </a:txBody>
                  <a:tcPr/>
                </a:tc>
              </a:tr>
              <a:tr h="0">
                <a:tc>
                  <a:txBody>
                    <a:bodyPr/>
                    <a:lstStyle/>
                    <a:p>
                      <a:r>
                        <a:rPr sz="1000"/>
                        <a:t>EW 6</a:t>
                      </a:r>
                    </a:p>
                  </a:txBody>
                  <a:tcPr/>
                </a:tc>
                <a:tc>
                  <a:txBody>
                    <a:bodyPr/>
                    <a:lstStyle/>
                    <a:p>
                      <a:r>
                        <a:rPr sz="1000"/>
                        <a:t>1.19E+01</a:t>
                      </a:r>
                    </a:p>
                  </a:txBody>
                  <a:tcPr/>
                </a:tc>
                <a:tc>
                  <a:txBody>
                    <a:bodyPr/>
                    <a:lstStyle/>
                    <a:p>
                      <a:r>
                        <a:rPr sz="1000"/>
                        <a:t>1.15E+02</a:t>
                      </a:r>
                    </a:p>
                  </a:txBody>
                  <a:tcPr/>
                </a:tc>
                <a:tc>
                  <a:txBody>
                    <a:bodyPr/>
                    <a:lstStyle/>
                    <a:p>
                      <a:r>
                        <a:rPr sz="1000"/>
                        <a:t>1.31E+03</a:t>
                      </a:r>
                    </a:p>
                  </a:txBody>
                  <a:tcPr/>
                </a:tc>
                <a:tc>
                  <a:txBody>
                    <a:bodyPr/>
                    <a:lstStyle/>
                    <a:p>
                      <a:r>
                        <a:rPr sz="1000"/>
                        <a:t>1.26E+02</a:t>
                      </a:r>
                    </a:p>
                  </a:txBody>
                  <a:tcPr/>
                </a:tc>
              </a:tr>
              <a:tr h="1">
                <a:tc>
                  <a:txBody>
                    <a:bodyPr/>
                    <a:lstStyle/>
                    <a:p>
                      <a:r>
                        <a:rPr sz="1000"/>
                        <a:t>EW</a:t>
                      </a:r>
                    </a:p>
                  </a:txBody>
                  <a:tcPr/>
                </a:tc>
                <a:tc>
                  <a:txBody>
                    <a:bodyPr/>
                    <a:lstStyle/>
                    <a:p>
                      <a:r>
                        <a:rPr sz="1000"/>
                        <a:t>1.21E+01</a:t>
                      </a:r>
                    </a:p>
                  </a:txBody>
                  <a:tcPr/>
                </a:tc>
                <a:tc>
                  <a:txBody>
                    <a:bodyPr/>
                    <a:lstStyle/>
                    <a:p>
                      <a:r>
                        <a:rPr sz="1000"/>
                        <a:t>1.49E+02</a:t>
                      </a:r>
                    </a:p>
                  </a:txBody>
                  <a:tcPr/>
                </a:tc>
                <a:tc>
                  <a:txBody>
                    <a:bodyPr/>
                    <a:lstStyle/>
                    <a:p>
                      <a:r>
                        <a:rPr sz="1000"/>
                        <a:t>1.21E+04</a:t>
                      </a:r>
                    </a:p>
                  </a:txBody>
                  <a:tcPr/>
                </a:tc>
                <a:tc>
                  <a:txBody>
                    <a:bodyPr/>
                    <a:lstStyle/>
                    <a:p>
                      <a:r>
                        <a:rPr sz="1000"/>
                        <a:t>1.82E+02</a:t>
                      </a:r>
                    </a:p>
                  </a:txBody>
                  <a:tcPr/>
                </a:tc>
              </a:tr>
            </a:tbl>
          </a:graphicData>
        </a:graphic>
      </p:graphicFrame>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37.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37.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37.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andesitic, total mass fallout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Plinian eruptions – andesitic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3.68E+07</a:t>
                      </a:r>
                    </a:p>
                  </a:txBody>
                  <a:tcPr/>
                </a:tc>
                <a:tc>
                  <a:txBody>
                    <a:bodyPr/>
                    <a:lstStyle/>
                    <a:p>
                      <a:r>
                        <a:rPr sz="1000"/>
                        <a:t>1.31E+12</a:t>
                      </a:r>
                    </a:p>
                  </a:txBody>
                  <a:tcPr/>
                </a:tc>
                <a:tc>
                  <a:txBody>
                    <a:bodyPr/>
                    <a:lstStyle/>
                    <a:p>
                      <a:r>
                        <a:rPr sz="1000"/>
                        <a:t>4.68E+12</a:t>
                      </a:r>
                    </a:p>
                  </a:txBody>
                  <a:tcPr/>
                </a:tc>
                <a:tc>
                  <a:txBody>
                    <a:bodyPr/>
                    <a:lstStyle/>
                    <a:p>
                      <a:r>
                        <a:rPr sz="1000"/>
                        <a:t>5.36E+11</a:t>
                      </a:r>
                    </a:p>
                  </a:txBody>
                  <a:tcPr/>
                </a:tc>
              </a:tr>
              <a:tr h="0">
                <a:tc>
                  <a:txBody>
                    <a:bodyPr/>
                    <a:lstStyle/>
                    <a:p>
                      <a:r>
                        <a:rPr sz="1000"/>
                        <a:t>Cooke 6</a:t>
                      </a:r>
                    </a:p>
                  </a:txBody>
                  <a:tcPr/>
                </a:tc>
                <a:tc>
                  <a:txBody>
                    <a:bodyPr/>
                    <a:lstStyle/>
                    <a:p>
                      <a:r>
                        <a:rPr sz="1000"/>
                        <a:t>1.25E+10</a:t>
                      </a:r>
                    </a:p>
                  </a:txBody>
                  <a:tcPr/>
                </a:tc>
                <a:tc>
                  <a:txBody>
                    <a:bodyPr/>
                    <a:lstStyle/>
                    <a:p>
                      <a:r>
                        <a:rPr sz="1000"/>
                        <a:t>1.73E+11</a:t>
                      </a:r>
                    </a:p>
                  </a:txBody>
                  <a:tcPr/>
                </a:tc>
                <a:tc>
                  <a:txBody>
                    <a:bodyPr/>
                    <a:lstStyle/>
                    <a:p>
                      <a:r>
                        <a:rPr sz="1000"/>
                        <a:t>1.89E+12</a:t>
                      </a:r>
                    </a:p>
                  </a:txBody>
                  <a:tcPr/>
                </a:tc>
                <a:tc>
                  <a:txBody>
                    <a:bodyPr/>
                    <a:lstStyle/>
                    <a:p>
                      <a:r>
                        <a:rPr sz="1000"/>
                        <a:t>1.98E+11</a:t>
                      </a:r>
                    </a:p>
                  </a:txBody>
                  <a:tcPr/>
                </a:tc>
              </a:tr>
              <a:tr h="0">
                <a:tc>
                  <a:txBody>
                    <a:bodyPr/>
                    <a:lstStyle/>
                    <a:p>
                      <a:r>
                        <a:rPr sz="1000"/>
                        <a:t>Cooke</a:t>
                      </a:r>
                    </a:p>
                  </a:txBody>
                  <a:tcPr/>
                </a:tc>
                <a:tc>
                  <a:txBody>
                    <a:bodyPr/>
                    <a:lstStyle/>
                    <a:p>
                      <a:r>
                        <a:rPr sz="1000"/>
                        <a:t>1.51E+10</a:t>
                      </a:r>
                    </a:p>
                  </a:txBody>
                  <a:tcPr/>
                </a:tc>
                <a:tc>
                  <a:txBody>
                    <a:bodyPr/>
                    <a:lstStyle/>
                    <a:p>
                      <a:r>
                        <a:rPr sz="1000"/>
                        <a:t>2.32E+11</a:t>
                      </a:r>
                    </a:p>
                  </a:txBody>
                  <a:tcPr/>
                </a:tc>
                <a:tc>
                  <a:txBody>
                    <a:bodyPr/>
                    <a:lstStyle/>
                    <a:p>
                      <a:r>
                        <a:rPr sz="1000"/>
                        <a:t>2.81E+12</a:t>
                      </a:r>
                    </a:p>
                  </a:txBody>
                  <a:tcPr/>
                </a:tc>
                <a:tc>
                  <a:txBody>
                    <a:bodyPr/>
                    <a:lstStyle/>
                    <a:p>
                      <a:r>
                        <a:rPr sz="1000"/>
                        <a:t>2.39E+11</a:t>
                      </a:r>
                    </a:p>
                  </a:txBody>
                  <a:tcPr/>
                </a:tc>
              </a:tr>
              <a:tr h="0">
                <a:tc>
                  <a:txBody>
                    <a:bodyPr/>
                    <a:lstStyle/>
                    <a:p>
                      <a:r>
                        <a:rPr sz="1000"/>
                        <a:t>EW 5</a:t>
                      </a:r>
                    </a:p>
                  </a:txBody>
                  <a:tcPr/>
                </a:tc>
                <a:tc>
                  <a:txBody>
                    <a:bodyPr/>
                    <a:lstStyle/>
                    <a:p>
                      <a:r>
                        <a:rPr sz="1000"/>
                        <a:t>1.88E+07</a:t>
                      </a:r>
                    </a:p>
                  </a:txBody>
                  <a:tcPr/>
                </a:tc>
                <a:tc>
                  <a:txBody>
                    <a:bodyPr/>
                    <a:lstStyle/>
                    <a:p>
                      <a:r>
                        <a:rPr sz="1000"/>
                        <a:t>8.88E+11</a:t>
                      </a:r>
                    </a:p>
                  </a:txBody>
                  <a:tcPr/>
                </a:tc>
                <a:tc>
                  <a:txBody>
                    <a:bodyPr/>
                    <a:lstStyle/>
                    <a:p>
                      <a:r>
                        <a:rPr sz="1000"/>
                        <a:t>5.83E+12</a:t>
                      </a:r>
                    </a:p>
                  </a:txBody>
                  <a:tcPr/>
                </a:tc>
                <a:tc>
                  <a:txBody>
                    <a:bodyPr/>
                    <a:lstStyle/>
                    <a:p>
                      <a:r>
                        <a:rPr sz="1000"/>
                        <a:t>1.47E+11</a:t>
                      </a:r>
                    </a:p>
                  </a:txBody>
                  <a:tcPr/>
                </a:tc>
              </a:tr>
              <a:tr h="0">
                <a:tc>
                  <a:txBody>
                    <a:bodyPr/>
                    <a:lstStyle/>
                    <a:p>
                      <a:r>
                        <a:rPr sz="1000"/>
                        <a:t>EW 6</a:t>
                      </a:r>
                    </a:p>
                  </a:txBody>
                  <a:tcPr/>
                </a:tc>
                <a:tc>
                  <a:txBody>
                    <a:bodyPr/>
                    <a:lstStyle/>
                    <a:p>
                      <a:r>
                        <a:rPr sz="1000"/>
                        <a:t>1.03E+10</a:t>
                      </a:r>
                    </a:p>
                  </a:txBody>
                  <a:tcPr/>
                </a:tc>
                <a:tc>
                  <a:txBody>
                    <a:bodyPr/>
                    <a:lstStyle/>
                    <a:p>
                      <a:r>
                        <a:rPr sz="1000"/>
                        <a:t>1.68E+11</a:t>
                      </a:r>
                    </a:p>
                  </a:txBody>
                  <a:tcPr/>
                </a:tc>
                <a:tc>
                  <a:txBody>
                    <a:bodyPr/>
                    <a:lstStyle/>
                    <a:p>
                      <a:r>
                        <a:rPr sz="1000"/>
                        <a:t>1.20E+13</a:t>
                      </a:r>
                    </a:p>
                  </a:txBody>
                  <a:tcPr/>
                </a:tc>
                <a:tc>
                  <a:txBody>
                    <a:bodyPr/>
                    <a:lstStyle/>
                    <a:p>
                      <a:r>
                        <a:rPr sz="1000"/>
                        <a:t>1.99E+11</a:t>
                      </a:r>
                    </a:p>
                  </a:txBody>
                  <a:tcPr/>
                </a:tc>
              </a:tr>
              <a:tr h="1">
                <a:tc>
                  <a:txBody>
                    <a:bodyPr/>
                    <a:lstStyle/>
                    <a:p>
                      <a:r>
                        <a:rPr sz="1000"/>
                        <a:t>EW</a:t>
                      </a:r>
                    </a:p>
                  </a:txBody>
                  <a:tcPr/>
                </a:tc>
                <a:tc>
                  <a:txBody>
                    <a:bodyPr/>
                    <a:lstStyle/>
                    <a:p>
                      <a:r>
                        <a:rPr sz="1000"/>
                        <a:t>3.47E+07</a:t>
                      </a:r>
                    </a:p>
                  </a:txBody>
                  <a:tcPr/>
                </a:tc>
                <a:tc>
                  <a:txBody>
                    <a:bodyPr/>
                    <a:lstStyle/>
                    <a:p>
                      <a:r>
                        <a:rPr sz="1000"/>
                        <a:t>2.71E+11</a:t>
                      </a:r>
                    </a:p>
                  </a:txBody>
                  <a:tcPr/>
                </a:tc>
                <a:tc>
                  <a:txBody>
                    <a:bodyPr/>
                    <a:lstStyle/>
                    <a:p>
                      <a:r>
                        <a:rPr sz="1000"/>
                        <a:t>8.39E+12</a:t>
                      </a:r>
                    </a:p>
                  </a:txBody>
                  <a:tcPr/>
                </a:tc>
                <a:tc>
                  <a:txBody>
                    <a:bodyPr/>
                    <a:lstStyle/>
                    <a:p>
                      <a:r>
                        <a:rPr sz="1000"/>
                        <a:t>1.60E+11</a:t>
                      </a:r>
                    </a:p>
                  </a:txBody>
                  <a:tcPr/>
                </a:tc>
              </a:tr>
            </a:tbl>
          </a:graphicData>
        </a:graphic>
      </p:graphicFrame>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5" name="Picture 4" descr="Cotopaxi_PDF_group0_38.png"/>
          <p:cNvPicPr>
            <a:picLocks noChangeAspect="1"/>
          </p:cNvPicPr>
          <p:nvPr/>
        </p:nvPicPr>
        <p:blipFill>
          <a:blip r:embed="rId4"/>
          <a:stretch>
            <a:fillRect/>
          </a:stretch>
        </p:blipFill>
        <p:spPr>
          <a:xfrm>
            <a:off x="5029200" y="1828800"/>
            <a:ext cx="5486400" cy="4114800"/>
          </a:xfrm>
          <a:prstGeom prst="rect">
            <a:avLst/>
          </a:prstGeom>
        </p:spPr>
      </p:pic>
      <p:pic>
        <p:nvPicPr>
          <p:cNvPr id="4" name="Picture 3" descr="Cotopaxi_PDF_group6_38.png"/>
          <p:cNvPicPr>
            <a:picLocks noChangeAspect="1"/>
          </p:cNvPicPr>
          <p:nvPr/>
        </p:nvPicPr>
        <p:blipFill>
          <a:blip r:embed="rId3"/>
          <a:stretch>
            <a:fillRect/>
          </a:stretch>
        </p:blipFill>
        <p:spPr>
          <a:xfrm>
            <a:off x="10222992" y="4773168"/>
            <a:ext cx="3858768" cy="2894076"/>
          </a:xfrm>
          <a:prstGeom prst="rect">
            <a:avLst/>
          </a:prstGeom>
        </p:spPr>
      </p:pic>
      <p:pic>
        <p:nvPicPr>
          <p:cNvPr id="3" name="Picture 2" descr="Cotopaxi_PDF_group5_38.png"/>
          <p:cNvPicPr>
            <a:picLocks noChangeAspect="1"/>
          </p:cNvPicPr>
          <p:nvPr/>
        </p:nvPicPr>
        <p:blipFill>
          <a:blip r:embed="rId2"/>
          <a:stretch>
            <a:fillRect/>
          </a:stretch>
        </p:blipFill>
        <p:spPr>
          <a:xfrm>
            <a:off x="10222992" y="2011680"/>
            <a:ext cx="3858768" cy="2894076"/>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andesitic, average plume height</a:t>
            </a:r>
          </a:p>
        </p:txBody>
      </p:sp>
      <p:sp>
        <p:nvSpPr>
          <p:cNvPr id="6" name="TextBox 5"/>
          <p:cNvSpPr txBox="1"/>
          <p:nvPr/>
        </p:nvSpPr>
        <p:spPr>
          <a:xfrm>
            <a:off x="914400" y="1828800"/>
            <a:ext cx="3657600" cy="4572000"/>
          </a:xfrm>
          <a:prstGeom prst="rect">
            <a:avLst/>
          </a:prstGeom>
          <a:noFill/>
        </p:spPr>
        <p:txBody>
          <a:bodyPr wrap="square">
            <a:spAutoFit/>
          </a:bodyPr>
          <a:lstStyle/>
          <a:p>
            <a:pPr>
              <a:defRPr sz="1800"/>
            </a:pPr>
            <a:r>
              <a:t>Plinian eruptions – andesitic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graphicFrame>
        <p:nvGraphicFramePr>
          <p:cNvPr id="9" name="Table 8"/>
          <p:cNvGraphicFramePr>
            <a:graphicFrameLocks noGrp="1"/>
          </p:cNvGraphicFramePr>
          <p:nvPr/>
        </p:nvGraphicFramePr>
        <p:xfrm>
          <a:off x="457200" y="5029200"/>
          <a:ext cx="4572000" cy="1"/>
        </p:xfrm>
        <a:graphic>
          <a:graphicData uri="http://schemas.openxmlformats.org/drawingml/2006/table">
            <a:tbl>
              <a:tblPr firstRow="1" bandRow="1">
                <a:tableStyleId>{5C22544A-7EE6-4342-B048-85BDC9FD1C3A}</a:tableStyleId>
              </a:tblPr>
              <a:tblGrid>
                <a:gridCol w="914400"/>
                <a:gridCol w="914400"/>
                <a:gridCol w="914400"/>
                <a:gridCol w="914400"/>
                <a:gridCol w="91440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 5</a:t>
                      </a:r>
                    </a:p>
                  </a:txBody>
                  <a:tcPr/>
                </a:tc>
                <a:tc>
                  <a:txBody>
                    <a:bodyPr/>
                    <a:lstStyle/>
                    <a:p>
                      <a:r>
                        <a:rPr sz="1000"/>
                        <a:t>1.05E+04</a:t>
                      </a:r>
                    </a:p>
                  </a:txBody>
                  <a:tcPr/>
                </a:tc>
                <a:tc>
                  <a:txBody>
                    <a:bodyPr/>
                    <a:lstStyle/>
                    <a:p>
                      <a:r>
                        <a:rPr sz="1000"/>
                        <a:t>2.22E+04</a:t>
                      </a:r>
                    </a:p>
                  </a:txBody>
                  <a:tcPr/>
                </a:tc>
                <a:tc>
                  <a:txBody>
                    <a:bodyPr/>
                    <a:lstStyle/>
                    <a:p>
                      <a:r>
                        <a:rPr sz="1000"/>
                        <a:t>3.37E+04</a:t>
                      </a:r>
                    </a:p>
                  </a:txBody>
                  <a:tcPr/>
                </a:tc>
                <a:tc>
                  <a:txBody>
                    <a:bodyPr/>
                    <a:lstStyle/>
                    <a:p>
                      <a:r>
                        <a:rPr sz="1000"/>
                        <a:t>2.08E+04</a:t>
                      </a:r>
                    </a:p>
                  </a:txBody>
                  <a:tcPr/>
                </a:tc>
              </a:tr>
              <a:tr h="0">
                <a:tc>
                  <a:txBody>
                    <a:bodyPr/>
                    <a:lstStyle/>
                    <a:p>
                      <a:r>
                        <a:rPr sz="1000"/>
                        <a:t>Cooke 6</a:t>
                      </a:r>
                    </a:p>
                  </a:txBody>
                  <a:tcPr/>
                </a:tc>
                <a:tc>
                  <a:txBody>
                    <a:bodyPr/>
                    <a:lstStyle/>
                    <a:p>
                      <a:r>
                        <a:rPr sz="1000"/>
                        <a:t>1.59E+04</a:t>
                      </a:r>
                    </a:p>
                  </a:txBody>
                  <a:tcPr/>
                </a:tc>
                <a:tc>
                  <a:txBody>
                    <a:bodyPr/>
                    <a:lstStyle/>
                    <a:p>
                      <a:r>
                        <a:rPr sz="1000"/>
                        <a:t>2.63E+04</a:t>
                      </a:r>
                    </a:p>
                  </a:txBody>
                  <a:tcPr/>
                </a:tc>
                <a:tc>
                  <a:txBody>
                    <a:bodyPr/>
                    <a:lstStyle/>
                    <a:p>
                      <a:r>
                        <a:rPr sz="1000"/>
                        <a:t>3.52E+04</a:t>
                      </a:r>
                    </a:p>
                  </a:txBody>
                  <a:tcPr/>
                </a:tc>
                <a:tc>
                  <a:txBody>
                    <a:bodyPr/>
                    <a:lstStyle/>
                    <a:p>
                      <a:r>
                        <a:rPr sz="1000"/>
                        <a:t>2.54E+04</a:t>
                      </a:r>
                    </a:p>
                  </a:txBody>
                  <a:tcPr/>
                </a:tc>
              </a:tr>
              <a:tr h="0">
                <a:tc>
                  <a:txBody>
                    <a:bodyPr/>
                    <a:lstStyle/>
                    <a:p>
                      <a:r>
                        <a:rPr sz="1000"/>
                        <a:t>Cooke</a:t>
                      </a:r>
                    </a:p>
                  </a:txBody>
                  <a:tcPr/>
                </a:tc>
                <a:tc>
                  <a:txBody>
                    <a:bodyPr/>
                    <a:lstStyle/>
                    <a:p>
                      <a:r>
                        <a:rPr sz="1000"/>
                        <a:t>1.37E+04</a:t>
                      </a:r>
                    </a:p>
                  </a:txBody>
                  <a:tcPr/>
                </a:tc>
                <a:tc>
                  <a:txBody>
                    <a:bodyPr/>
                    <a:lstStyle/>
                    <a:p>
                      <a:r>
                        <a:rPr sz="1000"/>
                        <a:t>2.58E+04</a:t>
                      </a:r>
                    </a:p>
                  </a:txBody>
                  <a:tcPr/>
                </a:tc>
                <a:tc>
                  <a:txBody>
                    <a:bodyPr/>
                    <a:lstStyle/>
                    <a:p>
                      <a:r>
                        <a:rPr sz="1000"/>
                        <a:t>3.50E+04</a:t>
                      </a:r>
                    </a:p>
                  </a:txBody>
                  <a:tcPr/>
                </a:tc>
                <a:tc>
                  <a:txBody>
                    <a:bodyPr/>
                    <a:lstStyle/>
                    <a:p>
                      <a:r>
                        <a:rPr sz="1000"/>
                        <a:t>2.45E+04</a:t>
                      </a:r>
                    </a:p>
                  </a:txBody>
                  <a:tcPr/>
                </a:tc>
              </a:tr>
              <a:tr h="0">
                <a:tc>
                  <a:txBody>
                    <a:bodyPr/>
                    <a:lstStyle/>
                    <a:p>
                      <a:r>
                        <a:rPr sz="1000"/>
                        <a:t>EW 5</a:t>
                      </a:r>
                    </a:p>
                  </a:txBody>
                  <a:tcPr/>
                </a:tc>
                <a:tc>
                  <a:txBody>
                    <a:bodyPr/>
                    <a:lstStyle/>
                    <a:p>
                      <a:r>
                        <a:rPr sz="1000"/>
                        <a:t>1.28E+04</a:t>
                      </a:r>
                    </a:p>
                  </a:txBody>
                  <a:tcPr/>
                </a:tc>
                <a:tc>
                  <a:txBody>
                    <a:bodyPr/>
                    <a:lstStyle/>
                    <a:p>
                      <a:r>
                        <a:rPr sz="1000"/>
                        <a:t>2.48E+04</a:t>
                      </a:r>
                    </a:p>
                  </a:txBody>
                  <a:tcPr/>
                </a:tc>
                <a:tc>
                  <a:txBody>
                    <a:bodyPr/>
                    <a:lstStyle/>
                    <a:p>
                      <a:r>
                        <a:rPr sz="1000"/>
                        <a:t>3.44E+04</a:t>
                      </a:r>
                    </a:p>
                  </a:txBody>
                  <a:tcPr/>
                </a:tc>
                <a:tc>
                  <a:txBody>
                    <a:bodyPr/>
                    <a:lstStyle/>
                    <a:p>
                      <a:r>
                        <a:rPr sz="1000"/>
                        <a:t>2.42E+04</a:t>
                      </a:r>
                    </a:p>
                  </a:txBody>
                  <a:tcPr/>
                </a:tc>
              </a:tr>
              <a:tr h="0">
                <a:tc>
                  <a:txBody>
                    <a:bodyPr/>
                    <a:lstStyle/>
                    <a:p>
                      <a:r>
                        <a:rPr sz="1000"/>
                        <a:t>EW 6</a:t>
                      </a:r>
                    </a:p>
                  </a:txBody>
                  <a:tcPr/>
                </a:tc>
                <a:tc>
                  <a:txBody>
                    <a:bodyPr/>
                    <a:lstStyle/>
                    <a:p>
                      <a:r>
                        <a:rPr sz="1000"/>
                        <a:t>1.38E+04</a:t>
                      </a:r>
                    </a:p>
                  </a:txBody>
                  <a:tcPr/>
                </a:tc>
                <a:tc>
                  <a:txBody>
                    <a:bodyPr/>
                    <a:lstStyle/>
                    <a:p>
                      <a:r>
                        <a:rPr sz="1000"/>
                        <a:t>2.62E+04</a:t>
                      </a:r>
                    </a:p>
                  </a:txBody>
                  <a:tcPr/>
                </a:tc>
                <a:tc>
                  <a:txBody>
                    <a:bodyPr/>
                    <a:lstStyle/>
                    <a:p>
                      <a:r>
                        <a:rPr sz="1000"/>
                        <a:t>3.72E+04</a:t>
                      </a:r>
                    </a:p>
                  </a:txBody>
                  <a:tcPr/>
                </a:tc>
                <a:tc>
                  <a:txBody>
                    <a:bodyPr/>
                    <a:lstStyle/>
                    <a:p>
                      <a:r>
                        <a:rPr sz="1000"/>
                        <a:t>2.50E+04</a:t>
                      </a:r>
                    </a:p>
                  </a:txBody>
                  <a:tcPr/>
                </a:tc>
              </a:tr>
              <a:tr h="1">
                <a:tc>
                  <a:txBody>
                    <a:bodyPr/>
                    <a:lstStyle/>
                    <a:p>
                      <a:r>
                        <a:rPr sz="1000"/>
                        <a:t>EW</a:t>
                      </a:r>
                    </a:p>
                  </a:txBody>
                  <a:tcPr/>
                </a:tc>
                <a:tc>
                  <a:txBody>
                    <a:bodyPr/>
                    <a:lstStyle/>
                    <a:p>
                      <a:r>
                        <a:rPr sz="1000"/>
                        <a:t>1.30E+04</a:t>
                      </a:r>
                    </a:p>
                  </a:txBody>
                  <a:tcPr/>
                </a:tc>
                <a:tc>
                  <a:txBody>
                    <a:bodyPr/>
                    <a:lstStyle/>
                    <a:p>
                      <a:r>
                        <a:rPr sz="1000"/>
                        <a:t>2.59E+04</a:t>
                      </a:r>
                    </a:p>
                  </a:txBody>
                  <a:tcPr/>
                </a:tc>
                <a:tc>
                  <a:txBody>
                    <a:bodyPr/>
                    <a:lstStyle/>
                    <a:p>
                      <a:r>
                        <a:rPr sz="1000"/>
                        <a:t>3.61E+04</a:t>
                      </a:r>
                    </a:p>
                  </a:txBody>
                  <a:tcPr/>
                </a:tc>
                <a:tc>
                  <a:txBody>
                    <a:bodyPr/>
                    <a:lstStyle/>
                    <a:p>
                      <a:r>
                        <a:rPr sz="1000"/>
                        <a:t>2.46E+04</a:t>
                      </a:r>
                    </a:p>
                  </a:txBody>
                  <a:tcPr/>
                </a:tc>
              </a:tr>
            </a:tbl>
          </a:graphicData>
        </a:graphic>
      </p:graphicFrame>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11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Mean difference between min-max estimation of Terminal Fall Velocity</a:t>
            </a:r>
          </a:p>
        </p:txBody>
      </p:sp>
      <p:sp>
        <p:nvSpPr>
          <p:cNvPr id="3" name="TextBox 2"/>
          <p:cNvSpPr txBox="1"/>
          <p:nvPr/>
        </p:nvSpPr>
        <p:spPr>
          <a:xfrm>
            <a:off x="914400" y="1828800"/>
            <a:ext cx="3657600" cy="4572000"/>
          </a:xfrm>
          <a:prstGeom prst="rect">
            <a:avLst/>
          </a:prstGeom>
          <a:noFill/>
        </p:spPr>
        <p:txBody>
          <a:bodyPr wrap="square">
            <a:spAutoFit/>
          </a:bodyPr>
          <a:lstStyle/>
          <a:p>
            <a:pPr>
              <a:defRPr sz="1628"/>
            </a:pPr>
            <a:r>
              <a:t>Terminal Fall Velocity (TFV) is a parameter that strongly controls particle sedimentation, and various models for calculating this parameter have been proposed. Alfano et al. [2011] compared alternative existing models and different morphological characterizations of particles for the calculation of TFV of tephra particles from various eruptions. According to their results, what is the mean difference (in %) between the maximum and the minimum estimates of TFV for the grain size φ = -1 (2 mm) for tephra particles of Fontana Lapilli deposit from the basaltic Plinian eruption of Masaya volcano (Nicaragua)?</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12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Mean wt% of Na2O+K2O of Guagua Pichincha products (last 55 ka years)</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What is the mean content (in weight %) of Na2O+K2O of the volcanic products of the Guagua Pichincha volcano from the last 55 ka years, as reported in Chiaradia et al. [2009]</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13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Mean difference between min-max estimation of plume heights for the August 2006 eruption at Tungurahua</a:t>
            </a:r>
          </a:p>
        </p:txBody>
      </p:sp>
      <p:sp>
        <p:nvSpPr>
          <p:cNvPr id="3" name="TextBox 2"/>
          <p:cNvSpPr txBox="1"/>
          <p:nvPr/>
        </p:nvSpPr>
        <p:spPr>
          <a:xfrm>
            <a:off x="914400" y="1828800"/>
            <a:ext cx="3657600" cy="4572000"/>
          </a:xfrm>
          <a:prstGeom prst="rect">
            <a:avLst/>
          </a:prstGeom>
          <a:noFill/>
        </p:spPr>
        <p:txBody>
          <a:bodyPr wrap="square">
            <a:spAutoFit/>
          </a:bodyPr>
          <a:lstStyle/>
          <a:p>
            <a:pPr>
              <a:defRPr sz="1702"/>
            </a:pPr>
            <a:r>
              <a:t>For the calculation of volcanic plume heights without using field deposit data, several techniques are presently available. Among them, Steffke et al. [2010] used the velocity determination and plume top temperature (PTT) models to calculate the plume heights (above vent level) of the most recent eruptions at Tungurahua volcano. What is the mean difference (in m) between the minimum and the maximum estimation of plume heights (above vent level) for the whole August 2006 eruption (25 measurements every 30 min; period 16/08/2006 20:15 – 17/08/2006 11:15)?</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14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Mean value of porosity for 1999 eruption of Guagua Pichincha</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Wright et al. [2007] measured the values of connected porosity (i.e. the volumetric part of the sample through which gases and/or liquids can freely flow) for 9 breadcrust bombs from the 1999 vulcanian eruption of Guagua Pichincha volcano. What is the mean value of connected porosity (in %) of the samples studied?</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2743200"/>
            <a:ext cx="13716000" cy="1828800"/>
          </a:xfrm>
        </p:spPr>
        <p:txBody>
          <a:bodyPr/>
          <a:lstStyle/>
          <a:p>
            <a:pPr>
              <a:defRPr sz="5400">
                <a:latin typeface="Helvetica"/>
              </a:defRPr>
            </a:pPr>
            <a:r>
              <a:t>Target Answers</a:t>
            </a:r>
          </a:p>
        </p:txBody>
      </p:sp>
      <p:sp>
        <p:nvSpPr>
          <p:cNvPr id="3" name="Rectangle 2"/>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4" name="Picture 3"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2743200"/>
            <a:ext cx="13716000" cy="1828800"/>
          </a:xfrm>
        </p:spPr>
        <p:txBody>
          <a:bodyPr/>
          <a:lstStyle/>
          <a:p>
            <a:pPr>
              <a:defRPr sz="5400">
                <a:latin typeface="Helvetica"/>
              </a:defRPr>
            </a:pPr>
            <a:r>
              <a:t>Experts' weights</a:t>
            </a:r>
          </a:p>
        </p:txBody>
      </p:sp>
      <p:sp>
        <p:nvSpPr>
          <p:cNvPr id="3" name="Rectangle 2"/>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4" name="Picture 3"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01.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01.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01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rhyolitic magma</a:t>
            </a:r>
          </a:p>
        </p:txBody>
      </p:sp>
      <p:sp>
        <p:nvSpPr>
          <p:cNvPr id="3" name="TextBox 2"/>
          <p:cNvSpPr txBox="1"/>
          <p:nvPr/>
        </p:nvSpPr>
        <p:spPr>
          <a:xfrm>
            <a:off x="914400" y="1828800"/>
            <a:ext cx="3657600" cy="4572000"/>
          </a:xfrm>
          <a:prstGeom prst="rect">
            <a:avLst/>
          </a:prstGeom>
          <a:noFill/>
        </p:spPr>
        <p:txBody>
          <a:bodyPr wrap="square">
            <a:spAutoFit/>
          </a:bodyPr>
          <a:lstStyle/>
          <a:p>
            <a:pPr>
              <a:defRPr sz="1735"/>
            </a:pPr>
            <a:r>
              <a:t>Given the present state of Cotopaxi volcano and your knowledge of its past eruptive chronology, how much probability do you assign to the possibility that, for the next eruption at Cotopaxi, the magma involved would be totally or predominantly of rhyolitic composition?</a:t>
            </a:r>
          </a:p>
        </p:txBody>
      </p:sp>
      <p:sp>
        <p:nvSpPr>
          <p:cNvPr id="7" name="TextBox 6"/>
          <p:cNvSpPr txBox="1"/>
          <p:nvPr/>
        </p:nvSpPr>
        <p:spPr>
          <a:xfrm>
            <a:off x="914400" y="5294376"/>
            <a:ext cx="3657600" cy="4572000"/>
          </a:xfrm>
          <a:prstGeom prst="rect">
            <a:avLst/>
          </a:prstGeom>
          <a:noFill/>
        </p:spPr>
        <p:txBody>
          <a:bodyPr wrap="square">
            <a:spAutoFit/>
          </a:bodyPr>
          <a:lstStyle/>
          <a:p>
            <a:pPr>
              <a:defRPr sz="1300"/>
            </a:pPr>
            <a:r>
              <a:t>N.B. The sum of 50%iles for questions 1-2 have to sum to 100.0.</a:t>
            </a:r>
          </a:p>
        </p:txBody>
      </p:sp>
      <p:sp>
        <p:nvSpPr>
          <p:cNvPr id="8" name="Rectangle 7"/>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9" name="Picture 8"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02.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02.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02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andesitic magma</a:t>
            </a:r>
          </a:p>
        </p:txBody>
      </p:sp>
      <p:sp>
        <p:nvSpPr>
          <p:cNvPr id="3" name="TextBox 2"/>
          <p:cNvSpPr txBox="1"/>
          <p:nvPr/>
        </p:nvSpPr>
        <p:spPr>
          <a:xfrm>
            <a:off x="914400" y="1828800"/>
            <a:ext cx="3657600" cy="4572000"/>
          </a:xfrm>
          <a:prstGeom prst="rect">
            <a:avLst/>
          </a:prstGeom>
          <a:noFill/>
        </p:spPr>
        <p:txBody>
          <a:bodyPr wrap="square">
            <a:spAutoFit/>
          </a:bodyPr>
          <a:lstStyle/>
          <a:p>
            <a:pPr>
              <a:defRPr sz="1735"/>
            </a:pPr>
            <a:r>
              <a:t>Given the present state of Cotopaxi volcano and your knowledge of its past eruptive chronology, how much probability do you assign to the possibility that, for the next eruption at Cotopaxi, the magma involved would be totally or predominantly of andesitic composition?</a:t>
            </a:r>
          </a:p>
        </p:txBody>
      </p:sp>
      <p:sp>
        <p:nvSpPr>
          <p:cNvPr id="7" name="TextBox 6"/>
          <p:cNvSpPr txBox="1"/>
          <p:nvPr/>
        </p:nvSpPr>
        <p:spPr>
          <a:xfrm>
            <a:off x="914400" y="5294376"/>
            <a:ext cx="3657600" cy="4572000"/>
          </a:xfrm>
          <a:prstGeom prst="rect">
            <a:avLst/>
          </a:prstGeom>
          <a:noFill/>
        </p:spPr>
        <p:txBody>
          <a:bodyPr wrap="square">
            <a:spAutoFit/>
          </a:bodyPr>
          <a:lstStyle/>
          <a:p>
            <a:pPr>
              <a:defRPr sz="1300"/>
            </a:pPr>
            <a:r>
              <a:t>N.B. The sum of 50%iles for questions 1-2 have to sum to 100.0.</a:t>
            </a:r>
          </a:p>
        </p:txBody>
      </p:sp>
      <p:sp>
        <p:nvSpPr>
          <p:cNvPr id="8" name="Rectangle 7"/>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9" name="Picture 8"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03.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03.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03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rhyolitic magma, SubPlinian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648"/>
            </a:pPr>
            <a:r>
              <a:t>Given the present state of Cotopaxi volcano and your knowledge of its past eruptive chronology, how much probability do you assign to the possibility that at Cotopaxi, in case that the next eruption would involve totally or predominantly rhyolitic magma, the eruption would be SubPlinian (VEI 3-4)?</a:t>
            </a:r>
          </a:p>
        </p:txBody>
      </p:sp>
      <p:sp>
        <p:nvSpPr>
          <p:cNvPr id="7" name="TextBox 6"/>
          <p:cNvSpPr txBox="1"/>
          <p:nvPr/>
        </p:nvSpPr>
        <p:spPr>
          <a:xfrm>
            <a:off x="914400" y="5294376"/>
            <a:ext cx="3657600" cy="4572000"/>
          </a:xfrm>
          <a:prstGeom prst="rect">
            <a:avLst/>
          </a:prstGeom>
          <a:noFill/>
        </p:spPr>
        <p:txBody>
          <a:bodyPr wrap="square">
            <a:spAutoFit/>
          </a:bodyPr>
          <a:lstStyle/>
          <a:p>
            <a:pPr>
              <a:defRPr sz="1300"/>
            </a:pPr>
            <a:r>
              <a:t>N.B. The sum of 50%iles for questions 3-5 have to sum to 100.0.</a:t>
            </a:r>
          </a:p>
        </p:txBody>
      </p:sp>
      <p:sp>
        <p:nvSpPr>
          <p:cNvPr id="8" name="Rectangle 7"/>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9" name="Picture 8"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04.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04.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04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rhyolitic magma, 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581"/>
            </a:pPr>
            <a:r>
              <a:t>Given the present state of Cotopaxi volcano and your knowledge of its past eruptive chronology, how much probability do you assign to the possibility that at Cotopaxi, in case that the next eruption would involve totally or predominantly rhyolitic magma, the eruption would be similar to the F-2/F-4 ones (Plinian, VEI 4-5)?</a:t>
            </a:r>
          </a:p>
        </p:txBody>
      </p:sp>
      <p:sp>
        <p:nvSpPr>
          <p:cNvPr id="7" name="TextBox 6"/>
          <p:cNvSpPr txBox="1"/>
          <p:nvPr/>
        </p:nvSpPr>
        <p:spPr>
          <a:xfrm>
            <a:off x="914400" y="5294376"/>
            <a:ext cx="3657600" cy="4572000"/>
          </a:xfrm>
          <a:prstGeom prst="rect">
            <a:avLst/>
          </a:prstGeom>
          <a:noFill/>
        </p:spPr>
        <p:txBody>
          <a:bodyPr wrap="square">
            <a:spAutoFit/>
          </a:bodyPr>
          <a:lstStyle/>
          <a:p>
            <a:pPr>
              <a:defRPr sz="1300"/>
            </a:pPr>
            <a:r>
              <a:t>N.B. The sum of 50%iles for questions 3-5 have to sum to 100.0.</a:t>
            </a:r>
          </a:p>
        </p:txBody>
      </p:sp>
      <p:sp>
        <p:nvSpPr>
          <p:cNvPr id="8" name="Rectangle 7"/>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9" name="Picture 8"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05.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05.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05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rhyolitic magma, other eruption type</a:t>
            </a:r>
          </a:p>
        </p:txBody>
      </p:sp>
      <p:sp>
        <p:nvSpPr>
          <p:cNvPr id="3" name="TextBox 2"/>
          <p:cNvSpPr txBox="1"/>
          <p:nvPr/>
        </p:nvSpPr>
        <p:spPr>
          <a:xfrm>
            <a:off x="914400" y="1828800"/>
            <a:ext cx="3657600" cy="4572000"/>
          </a:xfrm>
          <a:prstGeom prst="rect">
            <a:avLst/>
          </a:prstGeom>
          <a:noFill/>
        </p:spPr>
        <p:txBody>
          <a:bodyPr wrap="square">
            <a:spAutoFit/>
          </a:bodyPr>
          <a:lstStyle/>
          <a:p>
            <a:pPr>
              <a:defRPr sz="1569"/>
            </a:pPr>
            <a:r>
              <a:t>Given the present state of Cotopaxi volcano and your knowledge of its past eruptive chronology, how much probability do you assign to the possibility that at Cotopaxi, in case that the next eruption would involve totally or predominantly rhyolitic magma, the eruption would be of different type with respect to the previous ones?</a:t>
            </a:r>
          </a:p>
        </p:txBody>
      </p:sp>
      <p:sp>
        <p:nvSpPr>
          <p:cNvPr id="7" name="TextBox 6"/>
          <p:cNvSpPr txBox="1"/>
          <p:nvPr/>
        </p:nvSpPr>
        <p:spPr>
          <a:xfrm>
            <a:off x="914400" y="5294376"/>
            <a:ext cx="3657600" cy="4572000"/>
          </a:xfrm>
          <a:prstGeom prst="rect">
            <a:avLst/>
          </a:prstGeom>
          <a:noFill/>
        </p:spPr>
        <p:txBody>
          <a:bodyPr wrap="square">
            <a:spAutoFit/>
          </a:bodyPr>
          <a:lstStyle/>
          <a:p>
            <a:pPr>
              <a:defRPr sz="1300"/>
            </a:pPr>
            <a:r>
              <a:t>N.B. The sum of 50%iles for questions 3-5 have to sum to 100.0.</a:t>
            </a:r>
          </a:p>
        </p:txBody>
      </p:sp>
      <p:sp>
        <p:nvSpPr>
          <p:cNvPr id="8" name="Rectangle 7"/>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9" name="Picture 8"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06.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06.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06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Hydrovolcanic/Continuos ash emission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504"/>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AD 2015 one (Hydrovolcanic to long-lasting ash emission, VEI 1-2)?</a:t>
            </a:r>
          </a:p>
        </p:txBody>
      </p:sp>
      <p:sp>
        <p:nvSpPr>
          <p:cNvPr id="7" name="TextBox 6"/>
          <p:cNvSpPr txBox="1"/>
          <p:nvPr/>
        </p:nvSpPr>
        <p:spPr>
          <a:xfrm>
            <a:off x="914400" y="5294376"/>
            <a:ext cx="3657600" cy="4572000"/>
          </a:xfrm>
          <a:prstGeom prst="rect">
            <a:avLst/>
          </a:prstGeom>
          <a:noFill/>
        </p:spPr>
        <p:txBody>
          <a:bodyPr wrap="square">
            <a:spAutoFit/>
          </a:bodyPr>
          <a:lstStyle/>
          <a:p>
            <a:pPr>
              <a:defRPr sz="1300"/>
            </a:pPr>
            <a:r>
              <a:t>N.B. The sum of 50%iles for questions 6-10 have to sum to 100.0.</a:t>
            </a:r>
          </a:p>
        </p:txBody>
      </p:sp>
      <p:sp>
        <p:nvSpPr>
          <p:cNvPr id="8" name="Rectangle 7"/>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9" name="Picture 8"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07.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07.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07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Violent Strombolian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527"/>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ones in the XIX century (Violent Strombolian, VEI 2-3)?</a:t>
            </a:r>
          </a:p>
        </p:txBody>
      </p:sp>
      <p:sp>
        <p:nvSpPr>
          <p:cNvPr id="7" name="TextBox 6"/>
          <p:cNvSpPr txBox="1"/>
          <p:nvPr/>
        </p:nvSpPr>
        <p:spPr>
          <a:xfrm>
            <a:off x="914400" y="5294376"/>
            <a:ext cx="3657600" cy="4572000"/>
          </a:xfrm>
          <a:prstGeom prst="rect">
            <a:avLst/>
          </a:prstGeom>
          <a:noFill/>
        </p:spPr>
        <p:txBody>
          <a:bodyPr wrap="square">
            <a:spAutoFit/>
          </a:bodyPr>
          <a:lstStyle/>
          <a:p>
            <a:pPr>
              <a:defRPr sz="1300"/>
            </a:pPr>
            <a:r>
              <a:t>N.B. The sum of 50%iles for questions 6-10 have to sum to 100.0.</a:t>
            </a:r>
          </a:p>
        </p:txBody>
      </p:sp>
      <p:sp>
        <p:nvSpPr>
          <p:cNvPr id="8" name="Rectangle 7"/>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9" name="Picture 8"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08.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08.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08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SubPlinian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576"/>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AD 1877 one (SubPlinian, VEI 3-4)?</a:t>
            </a:r>
          </a:p>
        </p:txBody>
      </p:sp>
      <p:sp>
        <p:nvSpPr>
          <p:cNvPr id="7" name="TextBox 6"/>
          <p:cNvSpPr txBox="1"/>
          <p:nvPr/>
        </p:nvSpPr>
        <p:spPr>
          <a:xfrm>
            <a:off x="914400" y="5294376"/>
            <a:ext cx="3657600" cy="4572000"/>
          </a:xfrm>
          <a:prstGeom prst="rect">
            <a:avLst/>
          </a:prstGeom>
          <a:noFill/>
        </p:spPr>
        <p:txBody>
          <a:bodyPr wrap="square">
            <a:spAutoFit/>
          </a:bodyPr>
          <a:lstStyle/>
          <a:p>
            <a:pPr>
              <a:defRPr sz="1300"/>
            </a:pPr>
            <a:r>
              <a:t>N.B. The sum of 50%iles for questions 6-10 have to sum to 100.0.</a:t>
            </a:r>
          </a:p>
        </p:txBody>
      </p:sp>
      <p:sp>
        <p:nvSpPr>
          <p:cNvPr id="8" name="Rectangle 7"/>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9" name="Picture 8"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09.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09.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09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andesitic magma, 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573"/>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Layers 3/5 ones (Plinian, VEI 4-5)?</a:t>
            </a:r>
          </a:p>
        </p:txBody>
      </p:sp>
      <p:sp>
        <p:nvSpPr>
          <p:cNvPr id="7" name="TextBox 6"/>
          <p:cNvSpPr txBox="1"/>
          <p:nvPr/>
        </p:nvSpPr>
        <p:spPr>
          <a:xfrm>
            <a:off x="914400" y="5294376"/>
            <a:ext cx="3657600" cy="4572000"/>
          </a:xfrm>
          <a:prstGeom prst="rect">
            <a:avLst/>
          </a:prstGeom>
          <a:noFill/>
        </p:spPr>
        <p:txBody>
          <a:bodyPr wrap="square">
            <a:spAutoFit/>
          </a:bodyPr>
          <a:lstStyle/>
          <a:p>
            <a:pPr>
              <a:defRPr sz="1300"/>
            </a:pPr>
            <a:r>
              <a:t>N.B. The sum of 50%iles for questions 6-10 have to sum to 100.0.</a:t>
            </a:r>
          </a:p>
        </p:txBody>
      </p:sp>
      <p:sp>
        <p:nvSpPr>
          <p:cNvPr id="8" name="Rectangle 7"/>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9" name="Picture 8"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10.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10.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10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other eruption type</a:t>
            </a:r>
          </a:p>
        </p:txBody>
      </p:sp>
      <p:sp>
        <p:nvSpPr>
          <p:cNvPr id="3" name="TextBox 2"/>
          <p:cNvSpPr txBox="1"/>
          <p:nvPr/>
        </p:nvSpPr>
        <p:spPr>
          <a:xfrm>
            <a:off x="914400" y="1828800"/>
            <a:ext cx="3657600" cy="4572000"/>
          </a:xfrm>
          <a:prstGeom prst="rect">
            <a:avLst/>
          </a:prstGeom>
          <a:noFill/>
        </p:spPr>
        <p:txBody>
          <a:bodyPr wrap="square">
            <a:spAutoFit/>
          </a:bodyPr>
          <a:lstStyle/>
          <a:p>
            <a:pPr>
              <a:defRPr sz="1569"/>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of different type with respect to the previous ones?</a:t>
            </a:r>
          </a:p>
        </p:txBody>
      </p:sp>
      <p:sp>
        <p:nvSpPr>
          <p:cNvPr id="7" name="TextBox 6"/>
          <p:cNvSpPr txBox="1"/>
          <p:nvPr/>
        </p:nvSpPr>
        <p:spPr>
          <a:xfrm>
            <a:off x="914400" y="5294376"/>
            <a:ext cx="3657600" cy="4572000"/>
          </a:xfrm>
          <a:prstGeom prst="rect">
            <a:avLst/>
          </a:prstGeom>
          <a:noFill/>
        </p:spPr>
        <p:txBody>
          <a:bodyPr wrap="square">
            <a:spAutoFit/>
          </a:bodyPr>
          <a:lstStyle/>
          <a:p>
            <a:pPr>
              <a:defRPr sz="1300"/>
            </a:pPr>
            <a:r>
              <a:t>N.B. The sum of 50%iles for questions 6-10 have to sum to 100.0.</a:t>
            </a:r>
          </a:p>
        </p:txBody>
      </p:sp>
      <p:sp>
        <p:nvSpPr>
          <p:cNvPr id="8" name="Rectangle 7"/>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9" name="Picture 8"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182880"/>
            <a:ext cx="13716000" cy="1828800"/>
          </a:xfrm>
        </p:spPr>
        <p:txBody>
          <a:bodyPr/>
          <a:lstStyle/>
          <a:p>
            <a:pPr>
              <a:defRPr sz="4400">
                <a:latin typeface="Helvetica"/>
              </a:defRPr>
            </a:pPr>
            <a:r>
              <a:t>Experts' weights</a:t>
            </a:r>
          </a:p>
        </p:txBody>
      </p:sp>
      <p:graphicFrame>
        <p:nvGraphicFramePr>
          <p:cNvPr id="3" name="Table 2"/>
          <p:cNvGraphicFramePr>
            <a:graphicFrameLocks noGrp="1"/>
          </p:cNvGraphicFramePr>
          <p:nvPr/>
        </p:nvGraphicFramePr>
        <p:xfrm>
          <a:off x="1828800" y="1554480"/>
          <a:ext cx="7315200" cy="1"/>
        </p:xfrm>
        <a:graphic>
          <a:graphicData uri="http://schemas.openxmlformats.org/drawingml/2006/table">
            <a:tbl>
              <a:tblPr firstRow="1" bandRow="1">
                <a:tableStyleId>{5C22544A-7EE6-4342-B048-85BDC9FD1C3A}</a:tableStyleId>
              </a:tblPr>
              <a:tblGrid>
                <a:gridCol w="3657600"/>
                <a:gridCol w="3657600"/>
              </a:tblGrid>
              <a:tr h="0">
                <a:tc>
                  <a:txBody>
                    <a:bodyPr/>
                    <a:lstStyle/>
                    <a:p>
                      <a:r>
                        <a:rPr sz="1200"/>
                        <a:t>Expert ID</a:t>
                      </a:r>
                    </a:p>
                  </a:txBody>
                  <a:tcPr/>
                </a:tc>
                <a:tc>
                  <a:txBody>
                    <a:bodyPr/>
                    <a:lstStyle/>
                    <a:p>
                      <a:r>
                        <a:rPr sz="1200"/>
                        <a:t>Cooke</a:t>
                      </a:r>
                    </a:p>
                  </a:txBody>
                  <a:tcPr/>
                </a:tc>
              </a:tr>
              <a:tr h="0">
                <a:tc>
                  <a:txBody>
                    <a:bodyPr/>
                    <a:lstStyle/>
                    <a:p>
                      <a:r>
                        <a:rPr sz="1200"/>
                        <a:t>Exp1</a:t>
                      </a:r>
                    </a:p>
                  </a:txBody>
                  <a:tcPr/>
                </a:tc>
                <a:tc>
                  <a:txBody>
                    <a:bodyPr/>
                    <a:lstStyle/>
                    <a:p>
                      <a:r>
                        <a:rPr sz="1200"/>
                        <a:t> 19.25</a:t>
                      </a:r>
                    </a:p>
                  </a:txBody>
                  <a:tcPr/>
                </a:tc>
              </a:tr>
              <a:tr h="0">
                <a:tc>
                  <a:txBody>
                    <a:bodyPr/>
                    <a:lstStyle/>
                    <a:p>
                      <a:r>
                        <a:rPr sz="1200"/>
                        <a:t>Exp2</a:t>
                      </a:r>
                    </a:p>
                  </a:txBody>
                  <a:tcPr/>
                </a:tc>
                <a:tc>
                  <a:txBody>
                    <a:bodyPr/>
                    <a:lstStyle/>
                    <a:p>
                      <a:r>
                        <a:rPr sz="1200"/>
                        <a:t>  1.71</a:t>
                      </a:r>
                    </a:p>
                  </a:txBody>
                  <a:tcPr/>
                </a:tc>
              </a:tr>
              <a:tr h="0">
                <a:tc>
                  <a:txBody>
                    <a:bodyPr/>
                    <a:lstStyle/>
                    <a:p>
                      <a:r>
                        <a:rPr sz="1200"/>
                        <a:t>Exp3</a:t>
                      </a:r>
                    </a:p>
                  </a:txBody>
                  <a:tcPr/>
                </a:tc>
                <a:tc>
                  <a:txBody>
                    <a:bodyPr/>
                    <a:lstStyle/>
                    <a:p>
                      <a:r>
                        <a:rPr sz="1200"/>
                        <a:t>Below threshold</a:t>
                      </a:r>
                    </a:p>
                  </a:txBody>
                  <a:tcPr/>
                </a:tc>
              </a:tr>
              <a:tr h="0">
                <a:tc>
                  <a:txBody>
                    <a:bodyPr/>
                    <a:lstStyle/>
                    <a:p>
                      <a:r>
                        <a:rPr sz="1200"/>
                        <a:t>Exp4</a:t>
                      </a:r>
                    </a:p>
                  </a:txBody>
                  <a:tcPr/>
                </a:tc>
                <a:tc>
                  <a:txBody>
                    <a:bodyPr/>
                    <a:lstStyle/>
                    <a:p>
                      <a:r>
                        <a:rPr sz="1200"/>
                        <a:t> 21.96</a:t>
                      </a:r>
                    </a:p>
                  </a:txBody>
                  <a:tcPr/>
                </a:tc>
              </a:tr>
              <a:tr h="0">
                <a:tc>
                  <a:txBody>
                    <a:bodyPr/>
                    <a:lstStyle/>
                    <a:p>
                      <a:r>
                        <a:rPr sz="1200"/>
                        <a:t>Exp5</a:t>
                      </a:r>
                    </a:p>
                  </a:txBody>
                  <a:tcPr/>
                </a:tc>
                <a:tc>
                  <a:txBody>
                    <a:bodyPr/>
                    <a:lstStyle/>
                    <a:p>
                      <a:r>
                        <a:rPr sz="1200"/>
                        <a:t>  8.29</a:t>
                      </a:r>
                    </a:p>
                  </a:txBody>
                  <a:tcPr/>
                </a:tc>
              </a:tr>
              <a:tr h="0">
                <a:tc>
                  <a:txBody>
                    <a:bodyPr/>
                    <a:lstStyle/>
                    <a:p>
                      <a:r>
                        <a:rPr sz="1200"/>
                        <a:t>Exp6</a:t>
                      </a:r>
                    </a:p>
                  </a:txBody>
                  <a:tcPr/>
                </a:tc>
                <a:tc>
                  <a:txBody>
                    <a:bodyPr/>
                    <a:lstStyle/>
                    <a:p>
                      <a:r>
                        <a:rPr sz="1200"/>
                        <a:t>  9.00</a:t>
                      </a:r>
                    </a:p>
                  </a:txBody>
                  <a:tcPr/>
                </a:tc>
              </a:tr>
              <a:tr h="0">
                <a:tc>
                  <a:txBody>
                    <a:bodyPr/>
                    <a:lstStyle/>
                    <a:p>
                      <a:r>
                        <a:rPr sz="1200"/>
                        <a:t>Exp7</a:t>
                      </a:r>
                    </a:p>
                  </a:txBody>
                  <a:tcPr/>
                </a:tc>
                <a:tc>
                  <a:txBody>
                    <a:bodyPr/>
                    <a:lstStyle/>
                    <a:p>
                      <a:r>
                        <a:rPr sz="1200"/>
                        <a:t>Below threshold</a:t>
                      </a:r>
                    </a:p>
                  </a:txBody>
                  <a:tcPr/>
                </a:tc>
              </a:tr>
              <a:tr h="0">
                <a:tc>
                  <a:txBody>
                    <a:bodyPr/>
                    <a:lstStyle/>
                    <a:p>
                      <a:r>
                        <a:rPr sz="1200"/>
                        <a:t>Exp8</a:t>
                      </a:r>
                    </a:p>
                  </a:txBody>
                  <a:tcPr/>
                </a:tc>
                <a:tc>
                  <a:txBody>
                    <a:bodyPr/>
                    <a:lstStyle/>
                    <a:p>
                      <a:r>
                        <a:rPr sz="1200"/>
                        <a:t>  4.01</a:t>
                      </a:r>
                    </a:p>
                  </a:txBody>
                  <a:tcPr/>
                </a:tc>
              </a:tr>
              <a:tr h="0">
                <a:tc>
                  <a:txBody>
                    <a:bodyPr/>
                    <a:lstStyle/>
                    <a:p>
                      <a:r>
                        <a:rPr sz="1200"/>
                        <a:t>Exp9</a:t>
                      </a:r>
                    </a:p>
                  </a:txBody>
                  <a:tcPr/>
                </a:tc>
                <a:tc>
                  <a:txBody>
                    <a:bodyPr/>
                    <a:lstStyle/>
                    <a:p>
                      <a:r>
                        <a:rPr sz="1200"/>
                        <a:t>Below threshold</a:t>
                      </a:r>
                    </a:p>
                  </a:txBody>
                  <a:tcPr/>
                </a:tc>
              </a:tr>
              <a:tr h="0">
                <a:tc>
                  <a:txBody>
                    <a:bodyPr/>
                    <a:lstStyle/>
                    <a:p>
                      <a:r>
                        <a:rPr sz="1200"/>
                        <a:t>Exp10</a:t>
                      </a:r>
                    </a:p>
                  </a:txBody>
                  <a:tcPr/>
                </a:tc>
                <a:tc>
                  <a:txBody>
                    <a:bodyPr/>
                    <a:lstStyle/>
                    <a:p>
                      <a:r>
                        <a:rPr sz="1200"/>
                        <a:t> 20.00</a:t>
                      </a:r>
                    </a:p>
                  </a:txBody>
                  <a:tcPr/>
                </a:tc>
              </a:tr>
              <a:tr h="0">
                <a:tc>
                  <a:txBody>
                    <a:bodyPr/>
                    <a:lstStyle/>
                    <a:p>
                      <a:r>
                        <a:rPr sz="1200"/>
                        <a:t>Exp11</a:t>
                      </a:r>
                    </a:p>
                  </a:txBody>
                  <a:tcPr/>
                </a:tc>
                <a:tc>
                  <a:txBody>
                    <a:bodyPr/>
                    <a:lstStyle/>
                    <a:p>
                      <a:r>
                        <a:rPr sz="1200"/>
                        <a:t>  6.07</a:t>
                      </a:r>
                    </a:p>
                  </a:txBody>
                  <a:tcPr/>
                </a:tc>
              </a:tr>
              <a:tr h="0">
                <a:tc>
                  <a:txBody>
                    <a:bodyPr/>
                    <a:lstStyle/>
                    <a:p>
                      <a:r>
                        <a:rPr sz="1200"/>
                        <a:t>Exp12</a:t>
                      </a:r>
                    </a:p>
                  </a:txBody>
                  <a:tcPr/>
                </a:tc>
                <a:tc>
                  <a:txBody>
                    <a:bodyPr/>
                    <a:lstStyle/>
                    <a:p>
                      <a:r>
                        <a:rPr sz="1200"/>
                        <a:t>  4.31</a:t>
                      </a:r>
                    </a:p>
                  </a:txBody>
                  <a:tcPr/>
                </a:tc>
              </a:tr>
              <a:tr h="0">
                <a:tc>
                  <a:txBody>
                    <a:bodyPr/>
                    <a:lstStyle/>
                    <a:p>
                      <a:r>
                        <a:rPr sz="1200"/>
                        <a:t>Exp13</a:t>
                      </a:r>
                    </a:p>
                  </a:txBody>
                  <a:tcPr/>
                </a:tc>
                <a:tc>
                  <a:txBody>
                    <a:bodyPr/>
                    <a:lstStyle/>
                    <a:p>
                      <a:r>
                        <a:rPr sz="1200"/>
                        <a:t>Below threshold</a:t>
                      </a:r>
                    </a:p>
                  </a:txBody>
                  <a:tcPr/>
                </a:tc>
              </a:tr>
              <a:tr h="0">
                <a:tc>
                  <a:txBody>
                    <a:bodyPr/>
                    <a:lstStyle/>
                    <a:p>
                      <a:r>
                        <a:rPr sz="1200"/>
                        <a:t>Exp14</a:t>
                      </a:r>
                    </a:p>
                  </a:txBody>
                  <a:tcPr/>
                </a:tc>
                <a:tc>
                  <a:txBody>
                    <a:bodyPr/>
                    <a:lstStyle/>
                    <a:p>
                      <a:r>
                        <a:rPr sz="1200"/>
                        <a:t>Below threshold</a:t>
                      </a:r>
                    </a:p>
                  </a:txBody>
                  <a:tcPr/>
                </a:tc>
              </a:tr>
              <a:tr h="0">
                <a:tc>
                  <a:txBody>
                    <a:bodyPr/>
                    <a:lstStyle/>
                    <a:p>
                      <a:r>
                        <a:rPr sz="1200"/>
                        <a:t>Exp15</a:t>
                      </a:r>
                    </a:p>
                  </a:txBody>
                  <a:tcPr/>
                </a:tc>
                <a:tc>
                  <a:txBody>
                    <a:bodyPr/>
                    <a:lstStyle/>
                    <a:p>
                      <a:r>
                        <a:rPr sz="1200"/>
                        <a:t>Below threshold</a:t>
                      </a:r>
                    </a:p>
                  </a:txBody>
                  <a:tcPr/>
                </a:tc>
              </a:tr>
              <a:tr h="0">
                <a:tc>
                  <a:txBody>
                    <a:bodyPr/>
                    <a:lstStyle/>
                    <a:p>
                      <a:r>
                        <a:rPr sz="1200"/>
                        <a:t>Exp16</a:t>
                      </a:r>
                    </a:p>
                  </a:txBody>
                  <a:tcPr/>
                </a:tc>
                <a:tc>
                  <a:txBody>
                    <a:bodyPr/>
                    <a:lstStyle/>
                    <a:p>
                      <a:r>
                        <a:rPr sz="1200"/>
                        <a:t>Below threshold</a:t>
                      </a:r>
                    </a:p>
                  </a:txBody>
                  <a:tcPr/>
                </a:tc>
              </a:tr>
              <a:tr h="1">
                <a:tc>
                  <a:txBody>
                    <a:bodyPr/>
                    <a:lstStyle/>
                    <a:p>
                      <a:r>
                        <a:rPr sz="1200"/>
                        <a:t>Exp17</a:t>
                      </a:r>
                    </a:p>
                  </a:txBody>
                  <a:tcPr/>
                </a:tc>
                <a:tc>
                  <a:txBody>
                    <a:bodyPr/>
                    <a:lstStyle/>
                    <a:p>
                      <a:r>
                        <a:rPr sz="1200"/>
                        <a:t>  5.40</a:t>
                      </a:r>
                    </a:p>
                  </a:txBody>
                  <a:tcPr/>
                </a:tc>
              </a:tr>
            </a:tbl>
          </a:graphicData>
        </a:graphic>
      </p:graphicFrame>
      <p:sp>
        <p:nvSpPr>
          <p:cNvPr id="4" name="TextBox 3"/>
          <p:cNvSpPr txBox="1"/>
          <p:nvPr/>
        </p:nvSpPr>
        <p:spPr>
          <a:xfrm>
            <a:off x="10058400" y="2286000"/>
            <a:ext cx="3657600" cy="4572000"/>
          </a:xfrm>
          <a:prstGeom prst="rect">
            <a:avLst/>
          </a:prstGeom>
          <a:noFill/>
        </p:spPr>
        <p:txBody>
          <a:bodyPr wrap="square">
            <a:spAutoFit/>
          </a:bodyPr>
          <a:lstStyle/>
          <a:p>
            <a:pPr>
              <a:defRPr sz="1800"/>
            </a:pPr>
            <a:r>
              <a:t>Equal weight = 5.88</a:t>
            </a:r>
          </a:p>
        </p:txBody>
      </p:sp>
      <p:sp>
        <p:nvSpPr>
          <p:cNvPr id="5" name="TextBox 4"/>
          <p:cNvSpPr txBox="1"/>
          <p:nvPr/>
        </p:nvSpPr>
        <p:spPr>
          <a:xfrm>
            <a:off x="10058400" y="3200400"/>
            <a:ext cx="3657600" cy="4572000"/>
          </a:xfrm>
          <a:prstGeom prst="rect">
            <a:avLst/>
          </a:prstGeom>
          <a:noFill/>
        </p:spPr>
        <p:txBody>
          <a:bodyPr wrap="square">
            <a:spAutoFit/>
          </a:bodyPr>
          <a:lstStyle/>
          <a:p>
            <a:pPr>
              <a:defRPr sz="1800"/>
            </a:pPr>
            <a:r>
              <a:t>For Cookes' method, below threshold weight does not mean zero score. It simply means that this expert's knowledge was already contributed by other experts and adding this expert would not change significantly the results.</a:t>
            </a:r>
          </a:p>
        </p:txBody>
      </p:sp>
      <p:sp>
        <p:nvSpPr>
          <p:cNvPr id="6" name="Rectangle 5"/>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7" name="Picture 6"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11.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11.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11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rhyolitic magma</a:t>
            </a:r>
          </a:p>
        </p:txBody>
      </p:sp>
      <p:sp>
        <p:nvSpPr>
          <p:cNvPr id="3" name="TextBox 2"/>
          <p:cNvSpPr txBox="1"/>
          <p:nvPr/>
        </p:nvSpPr>
        <p:spPr>
          <a:xfrm>
            <a:off x="914400" y="1828800"/>
            <a:ext cx="3657600" cy="4572000"/>
          </a:xfrm>
          <a:prstGeom prst="rect">
            <a:avLst/>
          </a:prstGeom>
          <a:noFill/>
        </p:spPr>
        <p:txBody>
          <a:bodyPr wrap="square">
            <a:spAutoFit/>
          </a:bodyPr>
          <a:lstStyle/>
          <a:p>
            <a:pPr>
              <a:defRPr sz="1665"/>
            </a:pPr>
            <a:r>
              <a:t>Given the present state of Cotopaxi volcano and your knowledge of its past eruptive chronology, how much probability do you assign to the possibility that, for the next 100 years at Cotopaxi, there will be at least 1 eruption involving magma totally or predominantly of rhyolitic composition?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12.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12.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12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andesitic magma</a:t>
            </a:r>
          </a:p>
        </p:txBody>
      </p:sp>
      <p:sp>
        <p:nvSpPr>
          <p:cNvPr id="3" name="TextBox 2"/>
          <p:cNvSpPr txBox="1"/>
          <p:nvPr/>
        </p:nvSpPr>
        <p:spPr>
          <a:xfrm>
            <a:off x="914400" y="1828800"/>
            <a:ext cx="3657600" cy="4572000"/>
          </a:xfrm>
          <a:prstGeom prst="rect">
            <a:avLst/>
          </a:prstGeom>
          <a:noFill/>
        </p:spPr>
        <p:txBody>
          <a:bodyPr wrap="square">
            <a:spAutoFit/>
          </a:bodyPr>
          <a:lstStyle/>
          <a:p>
            <a:pPr>
              <a:defRPr sz="1665"/>
            </a:pPr>
            <a:r>
              <a:t>Given the present state of Cotopaxi volcano and your knowledge of its past eruptive chronology, how much probability do you assign to the possibility that, for the next 100 years at Cotopaxi, there will be at least 1 eruption involving magma totally or predominantly of andesitic composition?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13.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13.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13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rhyolitic magma, SubPlinian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603"/>
            </a:pPr>
            <a:r>
              <a:t>Given the present state of Cotopaxi volcano and your knowledge of its past eruptive chronology, how much probability do you assign to the possibility that, for the next 100 years at Cotopaxi, in case totally or predominantly rhyolitic magma would be involved, there will be at least 1 SubPlinian eruption (VEI 3-4)?</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14.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14.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14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rhyolitic magma, 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541"/>
            </a:pPr>
            <a:r>
              <a:t>Given the present state of Cotopaxi volcano and your knowledge of its past eruptive chronology, how much probability do you assign to the possibility that, for the next 100 years at Cotopaxi, in case totally or predominantly rhyolitic magma would be involved, there will be at least 1 eruption similar to the F-2/F-4 ones (Plinian, VEI 4-5)?</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15.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15.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15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rhyolitic magma, other eruption type</a:t>
            </a:r>
          </a:p>
        </p:txBody>
      </p:sp>
      <p:sp>
        <p:nvSpPr>
          <p:cNvPr id="3" name="TextBox 2"/>
          <p:cNvSpPr txBox="1"/>
          <p:nvPr/>
        </p:nvSpPr>
        <p:spPr>
          <a:xfrm>
            <a:off x="914400" y="1828800"/>
            <a:ext cx="3657600" cy="4572000"/>
          </a:xfrm>
          <a:prstGeom prst="rect">
            <a:avLst/>
          </a:prstGeom>
          <a:noFill/>
        </p:spPr>
        <p:txBody>
          <a:bodyPr wrap="square">
            <a:spAutoFit/>
          </a:bodyPr>
          <a:lstStyle/>
          <a:p>
            <a:pPr>
              <a:defRPr sz="1530"/>
            </a:pPr>
            <a:r>
              <a:t>Given the present state of Cotopaxi volcano and your knowledge of its past eruptive chronology, how much probability do you assign to the possibility that, for the next 100 years at Cotopaxi, in case totally or predominantly rhyolitic magma would be involved, there will be at least 1 eruption of different type with respect to the previous ones?</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16.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16.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16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Hydrovolcanic/Continuos ash emission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469"/>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AD 2015 one (Hydrovolcanic to long-lasting ash emission, VEI 1-2)?</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17.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17.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17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Violent Strombolian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491"/>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ones in the XIX century (Violent Strombolian, VEI 2-3)?</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18.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18.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18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SubPlinian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536"/>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AD 1877 one (SubPlinian, VEI 3-4)?</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19.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19.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19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andesitic magma, 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534"/>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Layers 3/5 ones (Plinian, VEI 4-5)?</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20.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20.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20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other eruption type</a:t>
            </a:r>
          </a:p>
        </p:txBody>
      </p:sp>
      <p:sp>
        <p:nvSpPr>
          <p:cNvPr id="3" name="TextBox 2"/>
          <p:cNvSpPr txBox="1"/>
          <p:nvPr/>
        </p:nvSpPr>
        <p:spPr>
          <a:xfrm>
            <a:off x="914400" y="1828800"/>
            <a:ext cx="3657600" cy="4572000"/>
          </a:xfrm>
          <a:prstGeom prst="rect">
            <a:avLst/>
          </a:prstGeom>
          <a:noFill/>
        </p:spPr>
        <p:txBody>
          <a:bodyPr wrap="square">
            <a:spAutoFit/>
          </a:bodyPr>
          <a:lstStyle/>
          <a:p>
            <a:pPr>
              <a:defRPr sz="1530"/>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of different type with respect to the previous ones?</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2743200"/>
            <a:ext cx="13716000" cy="1828800"/>
          </a:xfrm>
        </p:spPr>
        <p:txBody>
          <a:bodyPr/>
          <a:lstStyle/>
          <a:p>
            <a:pPr>
              <a:defRPr sz="5400">
                <a:latin typeface="Helvetica"/>
              </a:defRPr>
            </a:pPr>
            <a:r>
              <a:t>Seed Answers</a:t>
            </a:r>
          </a:p>
        </p:txBody>
      </p:sp>
      <p:sp>
        <p:nvSpPr>
          <p:cNvPr id="3" name="Rectangle 2"/>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4" name="Picture 3"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21.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21.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21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rhyolitic,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rhyolitic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22.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22.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22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rhyolitic,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rhyolitic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23.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23.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23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rhyolitic,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rhyolitic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24.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24.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24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rhyolitic,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rhyolitic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25.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25.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25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rhyolitic,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rhyolitic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26.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26.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26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rhyolitic,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rhyolitic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27.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27.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27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Hydrovolcanic/Continuos ash emission andesitic,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Hydrovolcanic to long-lasting ash emission eruptions – andesitic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28.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28.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28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Hydrovolcanic/Continuos ash emission andesitic,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Hydrovolcanic to long-lasting ash emission eruptions – andesitic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29.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29.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29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Hydrovolcanic/Continuos ash emission andesitic,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Hydrovolcanic to long-lasting ash emission eruptions – andesitic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30.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30.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30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Violent Strombolian andesitic,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Violent Strombolian eruptions – andesitic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01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Elevation of Cotopaxi</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What is the elevation (in m a.s.l.) of the Cotopaxi volcano? (Data source: GVP database [2018])</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31.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31.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31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Violent Strombolian andesitic,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Violent Strombolian eruptions – andesitic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32.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32.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32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Violent Strombolian andesitic,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Violent Strombolian eruptions – andesitic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33.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33.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33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andesitic,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andesitic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34.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34.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34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andesitic,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andesitic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35.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35.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35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andesitic,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andesitic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36.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36.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36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andesitic,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andesitic magma: what is the mean duration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37.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37.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37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andesitic,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andesitic magma: what is the total amount of mass of the tephra fallout deposits associated to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DF_group0_38.png"/>
          <p:cNvPicPr>
            <a:picLocks noChangeAspect="1"/>
          </p:cNvPicPr>
          <p:nvPr/>
        </p:nvPicPr>
        <p:blipFill>
          <a:blip r:embed="rId4"/>
          <a:stretch>
            <a:fillRect/>
          </a:stretch>
        </p:blipFill>
        <p:spPr>
          <a:xfrm>
            <a:off x="731520" y="5852160"/>
            <a:ext cx="2286000" cy="1714500"/>
          </a:xfrm>
          <a:prstGeom prst="rect">
            <a:avLst/>
          </a:prstGeom>
        </p:spPr>
      </p:pic>
      <p:pic>
        <p:nvPicPr>
          <p:cNvPr id="5" name="Picture 4" descr="Cotopaxi_cum_group0_38.png"/>
          <p:cNvPicPr>
            <a:picLocks noChangeAspect="1"/>
          </p:cNvPicPr>
          <p:nvPr/>
        </p:nvPicPr>
        <p:blipFill>
          <a:blip r:embed="rId3"/>
          <a:stretch>
            <a:fillRect/>
          </a:stretch>
        </p:blipFill>
        <p:spPr>
          <a:xfrm>
            <a:off x="2834640" y="5852160"/>
            <a:ext cx="2286000" cy="1714500"/>
          </a:xfrm>
          <a:prstGeom prst="rect">
            <a:avLst/>
          </a:prstGeom>
        </p:spPr>
      </p:pic>
      <p:pic>
        <p:nvPicPr>
          <p:cNvPr id="4" name="Picture 3" descr="Cotopaxi_Target_38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andesitic,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andesitic magma: what is the average plume height of this kind of eruption?</a:t>
            </a:r>
          </a:p>
        </p:txBody>
      </p:sp>
      <p:sp>
        <p:nvSpPr>
          <p:cNvPr id="7" name="Rectangle 6"/>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8" name="Picture 7" descr="logo.png"/>
          <p:cNvPicPr>
            <a:picLocks noChangeAspect="1"/>
          </p:cNvPicPr>
          <p:nvPr/>
        </p:nvPicPr>
        <p:blipFill>
          <a:blip r:embed="rId5"/>
          <a:stretch>
            <a:fillRect/>
          </a:stretch>
        </p:blipFill>
        <p:spPr>
          <a:xfrm>
            <a:off x="13716000" y="7589520"/>
            <a:ext cx="731520" cy="564976"/>
          </a:xfrm>
          <a:prstGeom prst="rect">
            <a:avLst/>
          </a:prstGeom>
        </p:spPr>
      </p:pic>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2743200"/>
            <a:ext cx="13716000" cy="1828800"/>
          </a:xfrm>
        </p:spPr>
        <p:txBody>
          <a:bodyPr/>
          <a:lstStyle/>
          <a:p>
            <a:pPr>
              <a:defRPr sz="5400">
                <a:latin typeface="Helvetica"/>
              </a:defRPr>
            </a:pPr>
            <a:r>
              <a:t>Target Percentiles</a:t>
            </a:r>
          </a:p>
        </p:txBody>
      </p:sp>
      <p:sp>
        <p:nvSpPr>
          <p:cNvPr id="3" name="Rectangle 2"/>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4" name="Picture 3"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182880"/>
            <a:ext cx="13716000" cy="1828800"/>
          </a:xfrm>
        </p:spPr>
        <p:txBody>
          <a:bodyPr/>
          <a:lstStyle/>
          <a:p>
            <a:pPr>
              <a:defRPr sz="4400">
                <a:latin typeface="Helvetica"/>
              </a:defRPr>
            </a:pPr>
            <a:r>
              <a:t>Percentiles of target questions</a:t>
            </a:r>
          </a:p>
        </p:txBody>
      </p:sp>
      <p:graphicFrame>
        <p:nvGraphicFramePr>
          <p:cNvPr id="3" name="Table 2"/>
          <p:cNvGraphicFramePr>
            <a:graphicFrameLocks noGrp="1"/>
          </p:cNvGraphicFramePr>
          <p:nvPr/>
        </p:nvGraphicFramePr>
        <p:xfrm>
          <a:off x="914400" y="1828800"/>
          <a:ext cx="12801600" cy="1"/>
        </p:xfrm>
        <a:graphic>
          <a:graphicData uri="http://schemas.openxmlformats.org/drawingml/2006/table">
            <a:tbl>
              <a:tblPr firstRow="1" bandRow="1">
                <a:tableStyleId>{5C22544A-7EE6-4342-B048-85BDC9FD1C3A}</a:tableStyleId>
              </a:tblPr>
              <a:tblGrid>
                <a:gridCol w="1422400"/>
                <a:gridCol w="1422400"/>
                <a:gridCol w="1422400"/>
                <a:gridCol w="1422400"/>
                <a:gridCol w="1422400"/>
                <a:gridCol w="1422400"/>
                <a:gridCol w="1422400"/>
                <a:gridCol w="1422400"/>
                <a:gridCol w="1422400"/>
              </a:tblGrid>
              <a:tr h="0">
                <a:tc>
                  <a:txBody>
                    <a:bodyPr/>
                    <a:lstStyle/>
                    <a:p/>
                  </a:txBody>
                  <a:tcPr/>
                </a:tc>
                <a:tc>
                  <a:txBody>
                    <a:bodyPr/>
                    <a:lstStyle/>
                    <a:p>
                      <a:r>
                        <a:rPr sz="1400"/>
                        <a:t>Q05 (EW)</a:t>
                      </a:r>
                    </a:p>
                  </a:txBody>
                  <a:tcPr/>
                </a:tc>
                <a:tc>
                  <a:txBody>
                    <a:bodyPr/>
                    <a:lstStyle/>
                    <a:p>
                      <a:r>
                        <a:rPr sz="1400"/>
                        <a:t>Q50 (EW)</a:t>
                      </a:r>
                    </a:p>
                  </a:txBody>
                  <a:tcPr/>
                </a:tc>
                <a:tc>
                  <a:txBody>
                    <a:bodyPr/>
                    <a:lstStyle/>
                    <a:p>
                      <a:r>
                        <a:rPr sz="1400"/>
                        <a:t>Q95 (EW)</a:t>
                      </a:r>
                    </a:p>
                  </a:txBody>
                  <a:tcPr/>
                </a:tc>
                <a:tc>
                  <a:txBody>
                    <a:bodyPr/>
                    <a:lstStyle/>
                    <a:p>
                      <a:r>
                        <a:rPr sz="1400"/>
                        <a:t>Qmean (EW)</a:t>
                      </a:r>
                    </a:p>
                  </a:txBody>
                  <a:tcPr/>
                </a:tc>
                <a:tc>
                  <a:txBody>
                    <a:bodyPr/>
                    <a:lstStyle/>
                    <a:p>
                      <a:r>
                        <a:rPr sz="1400"/>
                        <a:t>Q05 (Cooke)</a:t>
                      </a:r>
                    </a:p>
                  </a:txBody>
                  <a:tcPr/>
                </a:tc>
                <a:tc>
                  <a:txBody>
                    <a:bodyPr/>
                    <a:lstStyle/>
                    <a:p>
                      <a:r>
                        <a:rPr sz="1400"/>
                        <a:t>Q50 (Cooke)</a:t>
                      </a:r>
                    </a:p>
                  </a:txBody>
                  <a:tcPr/>
                </a:tc>
                <a:tc>
                  <a:txBody>
                    <a:bodyPr/>
                    <a:lstStyle/>
                    <a:p>
                      <a:r>
                        <a:rPr sz="1400"/>
                        <a:t>Q95 (Cooke)</a:t>
                      </a:r>
                    </a:p>
                  </a:txBody>
                  <a:tcPr/>
                </a:tc>
                <a:tc>
                  <a:txBody>
                    <a:bodyPr/>
                    <a:lstStyle/>
                    <a:p>
                      <a:r>
                        <a:rPr sz="1400"/>
                        <a:t>Qmean (Cooke)</a:t>
                      </a:r>
                    </a:p>
                  </a:txBody>
                  <a:tcPr/>
                </a:tc>
              </a:tr>
              <a:tr h="0">
                <a:tc>
                  <a:txBody>
                    <a:bodyPr/>
                    <a:lstStyle/>
                    <a:p>
                      <a:r>
                        <a:rPr sz="1400"/>
                        <a:t>TQ 1</a:t>
                      </a:r>
                    </a:p>
                  </a:txBody>
                  <a:tcPr/>
                </a:tc>
                <a:tc>
                  <a:txBody>
                    <a:bodyPr/>
                    <a:lstStyle/>
                    <a:p>
                      <a:r>
                        <a:rPr sz="1400"/>
                        <a:t>  2.33</a:t>
                      </a:r>
                    </a:p>
                  </a:txBody>
                  <a:tcPr/>
                </a:tc>
                <a:tc>
                  <a:txBody>
                    <a:bodyPr/>
                    <a:lstStyle/>
                    <a:p>
                      <a:r>
                        <a:rPr sz="1400"/>
                        <a:t> 12.59</a:t>
                      </a:r>
                    </a:p>
                  </a:txBody>
                  <a:tcPr/>
                </a:tc>
                <a:tc>
                  <a:txBody>
                    <a:bodyPr/>
                    <a:lstStyle/>
                    <a:p>
                      <a:r>
                        <a:rPr sz="1400"/>
                        <a:t> 46.81</a:t>
                      </a:r>
                    </a:p>
                  </a:txBody>
                  <a:tcPr/>
                </a:tc>
                <a:tc>
                  <a:txBody>
                    <a:bodyPr/>
                    <a:lstStyle/>
                    <a:p>
                      <a:r>
                        <a:rPr sz="1400"/>
                        <a:t> 17.08</a:t>
                      </a:r>
                    </a:p>
                  </a:txBody>
                  <a:tcPr/>
                </a:tc>
                <a:tc>
                  <a:txBody>
                    <a:bodyPr/>
                    <a:lstStyle/>
                    <a:p>
                      <a:r>
                        <a:rPr sz="1400"/>
                        <a:t>  1.59</a:t>
                      </a:r>
                    </a:p>
                  </a:txBody>
                  <a:tcPr/>
                </a:tc>
                <a:tc>
                  <a:txBody>
                    <a:bodyPr/>
                    <a:lstStyle/>
                    <a:p>
                      <a:r>
                        <a:rPr sz="1400"/>
                        <a:t>  8.78</a:t>
                      </a:r>
                    </a:p>
                  </a:txBody>
                  <a:tcPr/>
                </a:tc>
                <a:tc>
                  <a:txBody>
                    <a:bodyPr/>
                    <a:lstStyle/>
                    <a:p>
                      <a:r>
                        <a:rPr sz="1400"/>
                        <a:t> 30.83</a:t>
                      </a:r>
                    </a:p>
                  </a:txBody>
                  <a:tcPr/>
                </a:tc>
                <a:tc>
                  <a:txBody>
                    <a:bodyPr/>
                    <a:lstStyle/>
                    <a:p>
                      <a:r>
                        <a:rPr sz="1400"/>
                        <a:t> 11.46</a:t>
                      </a:r>
                    </a:p>
                  </a:txBody>
                  <a:tcPr/>
                </a:tc>
              </a:tr>
              <a:tr h="0">
                <a:tc>
                  <a:txBody>
                    <a:bodyPr/>
                    <a:lstStyle/>
                    <a:p>
                      <a:r>
                        <a:rPr sz="1400"/>
                        <a:t>TQ 2</a:t>
                      </a:r>
                    </a:p>
                  </a:txBody>
                  <a:tcPr/>
                </a:tc>
                <a:tc>
                  <a:txBody>
                    <a:bodyPr/>
                    <a:lstStyle/>
                    <a:p>
                      <a:r>
                        <a:rPr sz="1400"/>
                        <a:t> 53.19</a:t>
                      </a:r>
                    </a:p>
                  </a:txBody>
                  <a:tcPr/>
                </a:tc>
                <a:tc>
                  <a:txBody>
                    <a:bodyPr/>
                    <a:lstStyle/>
                    <a:p>
                      <a:r>
                        <a:rPr sz="1400"/>
                        <a:t> 87.41</a:t>
                      </a:r>
                    </a:p>
                  </a:txBody>
                  <a:tcPr/>
                </a:tc>
                <a:tc>
                  <a:txBody>
                    <a:bodyPr/>
                    <a:lstStyle/>
                    <a:p>
                      <a:r>
                        <a:rPr sz="1400"/>
                        <a:t> 97.67</a:t>
                      </a:r>
                    </a:p>
                  </a:txBody>
                  <a:tcPr/>
                </a:tc>
                <a:tc>
                  <a:txBody>
                    <a:bodyPr/>
                    <a:lstStyle/>
                    <a:p>
                      <a:r>
                        <a:rPr sz="1400"/>
                        <a:t> 82.92</a:t>
                      </a:r>
                    </a:p>
                  </a:txBody>
                  <a:tcPr/>
                </a:tc>
                <a:tc>
                  <a:txBody>
                    <a:bodyPr/>
                    <a:lstStyle/>
                    <a:p>
                      <a:r>
                        <a:rPr sz="1400"/>
                        <a:t> 69.17</a:t>
                      </a:r>
                    </a:p>
                  </a:txBody>
                  <a:tcPr/>
                </a:tc>
                <a:tc>
                  <a:txBody>
                    <a:bodyPr/>
                    <a:lstStyle/>
                    <a:p>
                      <a:r>
                        <a:rPr sz="1400"/>
                        <a:t> 91.22</a:t>
                      </a:r>
                    </a:p>
                  </a:txBody>
                  <a:tcPr/>
                </a:tc>
                <a:tc>
                  <a:txBody>
                    <a:bodyPr/>
                    <a:lstStyle/>
                    <a:p>
                      <a:r>
                        <a:rPr sz="1400"/>
                        <a:t> 98.41</a:t>
                      </a:r>
                    </a:p>
                  </a:txBody>
                  <a:tcPr/>
                </a:tc>
                <a:tc>
                  <a:txBody>
                    <a:bodyPr/>
                    <a:lstStyle/>
                    <a:p>
                      <a:r>
                        <a:rPr sz="1400"/>
                        <a:t> 88.54</a:t>
                      </a:r>
                    </a:p>
                  </a:txBody>
                  <a:tcPr/>
                </a:tc>
              </a:tr>
              <a:tr h="0">
                <a:tc>
                  <a:txBody>
                    <a:bodyPr/>
                    <a:lstStyle/>
                    <a:p>
                      <a:r>
                        <a:rPr sz="1400"/>
                        <a:t>TQ 3</a:t>
                      </a:r>
                    </a:p>
                  </a:txBody>
                  <a:tcPr/>
                </a:tc>
                <a:tc>
                  <a:txBody>
                    <a:bodyPr/>
                    <a:lstStyle/>
                    <a:p>
                      <a:r>
                        <a:rPr sz="1400"/>
                        <a:t> 11.29</a:t>
                      </a:r>
                    </a:p>
                  </a:txBody>
                  <a:tcPr/>
                </a:tc>
                <a:tc>
                  <a:txBody>
                    <a:bodyPr/>
                    <a:lstStyle/>
                    <a:p>
                      <a:r>
                        <a:rPr sz="1400"/>
                        <a:t> 44.74</a:t>
                      </a:r>
                    </a:p>
                  </a:txBody>
                  <a:tcPr/>
                </a:tc>
                <a:tc>
                  <a:txBody>
                    <a:bodyPr/>
                    <a:lstStyle/>
                    <a:p>
                      <a:r>
                        <a:rPr sz="1400"/>
                        <a:t> 77.47</a:t>
                      </a:r>
                    </a:p>
                  </a:txBody>
                  <a:tcPr/>
                </a:tc>
                <a:tc>
                  <a:txBody>
                    <a:bodyPr/>
                    <a:lstStyle/>
                    <a:p>
                      <a:r>
                        <a:rPr sz="1400"/>
                        <a:t> 44.72</a:t>
                      </a:r>
                    </a:p>
                  </a:txBody>
                  <a:tcPr/>
                </a:tc>
                <a:tc>
                  <a:txBody>
                    <a:bodyPr/>
                    <a:lstStyle/>
                    <a:p>
                      <a:r>
                        <a:rPr sz="1400"/>
                        <a:t> 13.93</a:t>
                      </a:r>
                    </a:p>
                  </a:txBody>
                  <a:tcPr/>
                </a:tc>
                <a:tc>
                  <a:txBody>
                    <a:bodyPr/>
                    <a:lstStyle/>
                    <a:p>
                      <a:r>
                        <a:rPr sz="1400"/>
                        <a:t> 47.65</a:t>
                      </a:r>
                    </a:p>
                  </a:txBody>
                  <a:tcPr/>
                </a:tc>
                <a:tc>
                  <a:txBody>
                    <a:bodyPr/>
                    <a:lstStyle/>
                    <a:p>
                      <a:r>
                        <a:rPr sz="1400"/>
                        <a:t> 76.58</a:t>
                      </a:r>
                    </a:p>
                  </a:txBody>
                  <a:tcPr/>
                </a:tc>
                <a:tc>
                  <a:txBody>
                    <a:bodyPr/>
                    <a:lstStyle/>
                    <a:p>
                      <a:r>
                        <a:rPr sz="1400"/>
                        <a:t> 46.98</a:t>
                      </a:r>
                    </a:p>
                  </a:txBody>
                  <a:tcPr/>
                </a:tc>
              </a:tr>
              <a:tr h="0">
                <a:tc>
                  <a:txBody>
                    <a:bodyPr/>
                    <a:lstStyle/>
                    <a:p>
                      <a:r>
                        <a:rPr sz="1400"/>
                        <a:t>TQ 4</a:t>
                      </a:r>
                    </a:p>
                  </a:txBody>
                  <a:tcPr/>
                </a:tc>
                <a:tc>
                  <a:txBody>
                    <a:bodyPr/>
                    <a:lstStyle/>
                    <a:p>
                      <a:r>
                        <a:rPr sz="1400"/>
                        <a:t>  6.43</a:t>
                      </a:r>
                    </a:p>
                  </a:txBody>
                  <a:tcPr/>
                </a:tc>
                <a:tc>
                  <a:txBody>
                    <a:bodyPr/>
                    <a:lstStyle/>
                    <a:p>
                      <a:r>
                        <a:rPr sz="1400"/>
                        <a:t> 33.89</a:t>
                      </a:r>
                    </a:p>
                  </a:txBody>
                  <a:tcPr/>
                </a:tc>
                <a:tc>
                  <a:txBody>
                    <a:bodyPr/>
                    <a:lstStyle/>
                    <a:p>
                      <a:r>
                        <a:rPr sz="1400"/>
                        <a:t> 69.89</a:t>
                      </a:r>
                    </a:p>
                  </a:txBody>
                  <a:tcPr/>
                </a:tc>
                <a:tc>
                  <a:txBody>
                    <a:bodyPr/>
                    <a:lstStyle/>
                    <a:p>
                      <a:r>
                        <a:rPr sz="1400"/>
                        <a:t> 35.27</a:t>
                      </a:r>
                    </a:p>
                  </a:txBody>
                  <a:tcPr/>
                </a:tc>
                <a:tc>
                  <a:txBody>
                    <a:bodyPr/>
                    <a:lstStyle/>
                    <a:p>
                      <a:r>
                        <a:rPr sz="1400"/>
                        <a:t>  9.27</a:t>
                      </a:r>
                    </a:p>
                  </a:txBody>
                  <a:tcPr/>
                </a:tc>
                <a:tc>
                  <a:txBody>
                    <a:bodyPr/>
                    <a:lstStyle/>
                    <a:p>
                      <a:r>
                        <a:rPr sz="1400"/>
                        <a:t> 34.63</a:t>
                      </a:r>
                    </a:p>
                  </a:txBody>
                  <a:tcPr/>
                </a:tc>
                <a:tc>
                  <a:txBody>
                    <a:bodyPr/>
                    <a:lstStyle/>
                    <a:p>
                      <a:r>
                        <a:rPr sz="1400"/>
                        <a:t> 68.38</a:t>
                      </a:r>
                    </a:p>
                  </a:txBody>
                  <a:tcPr/>
                </a:tc>
                <a:tc>
                  <a:txBody>
                    <a:bodyPr/>
                    <a:lstStyle/>
                    <a:p>
                      <a:r>
                        <a:rPr sz="1400"/>
                        <a:t> 36.22</a:t>
                      </a:r>
                    </a:p>
                  </a:txBody>
                  <a:tcPr/>
                </a:tc>
              </a:tr>
              <a:tr h="0">
                <a:tc>
                  <a:txBody>
                    <a:bodyPr/>
                    <a:lstStyle/>
                    <a:p>
                      <a:r>
                        <a:rPr sz="1400"/>
                        <a:t>TQ 5</a:t>
                      </a:r>
                    </a:p>
                  </a:txBody>
                  <a:tcPr/>
                </a:tc>
                <a:tc>
                  <a:txBody>
                    <a:bodyPr/>
                    <a:lstStyle/>
                    <a:p>
                      <a:r>
                        <a:rPr sz="1400"/>
                        <a:t>  3.15</a:t>
                      </a:r>
                    </a:p>
                  </a:txBody>
                  <a:tcPr/>
                </a:tc>
                <a:tc>
                  <a:txBody>
                    <a:bodyPr/>
                    <a:lstStyle/>
                    <a:p>
                      <a:r>
                        <a:rPr sz="1400"/>
                        <a:t> 14.23</a:t>
                      </a:r>
                    </a:p>
                  </a:txBody>
                  <a:tcPr/>
                </a:tc>
                <a:tc>
                  <a:txBody>
                    <a:bodyPr/>
                    <a:lstStyle/>
                    <a:p>
                      <a:r>
                        <a:rPr sz="1400"/>
                        <a:t> 53.76</a:t>
                      </a:r>
                    </a:p>
                  </a:txBody>
                  <a:tcPr/>
                </a:tc>
                <a:tc>
                  <a:txBody>
                    <a:bodyPr/>
                    <a:lstStyle/>
                    <a:p>
                      <a:r>
                        <a:rPr sz="1400"/>
                        <a:t> 20.01</a:t>
                      </a:r>
                    </a:p>
                  </a:txBody>
                  <a:tcPr/>
                </a:tc>
                <a:tc>
                  <a:txBody>
                    <a:bodyPr/>
                    <a:lstStyle/>
                    <a:p>
                      <a:r>
                        <a:rPr sz="1400"/>
                        <a:t>  2.99</a:t>
                      </a:r>
                    </a:p>
                  </a:txBody>
                  <a:tcPr/>
                </a:tc>
                <a:tc>
                  <a:txBody>
                    <a:bodyPr/>
                    <a:lstStyle/>
                    <a:p>
                      <a:r>
                        <a:rPr sz="1400"/>
                        <a:t> 11.55</a:t>
                      </a:r>
                    </a:p>
                  </a:txBody>
                  <a:tcPr/>
                </a:tc>
                <a:tc>
                  <a:txBody>
                    <a:bodyPr/>
                    <a:lstStyle/>
                    <a:p>
                      <a:r>
                        <a:rPr sz="1400"/>
                        <a:t> 48.66</a:t>
                      </a:r>
                    </a:p>
                  </a:txBody>
                  <a:tcPr/>
                </a:tc>
                <a:tc>
                  <a:txBody>
                    <a:bodyPr/>
                    <a:lstStyle/>
                    <a:p>
                      <a:r>
                        <a:rPr sz="1400"/>
                        <a:t> 16.81</a:t>
                      </a:r>
                    </a:p>
                  </a:txBody>
                  <a:tcPr/>
                </a:tc>
              </a:tr>
              <a:tr h="0">
                <a:tc>
                  <a:txBody>
                    <a:bodyPr/>
                    <a:lstStyle/>
                    <a:p>
                      <a:r>
                        <a:rPr sz="1400"/>
                        <a:t>TQ 6</a:t>
                      </a:r>
                    </a:p>
                  </a:txBody>
                  <a:tcPr/>
                </a:tc>
                <a:tc>
                  <a:txBody>
                    <a:bodyPr/>
                    <a:lstStyle/>
                    <a:p>
                      <a:r>
                        <a:rPr sz="1400"/>
                        <a:t>  9.64</a:t>
                      </a:r>
                    </a:p>
                  </a:txBody>
                  <a:tcPr/>
                </a:tc>
                <a:tc>
                  <a:txBody>
                    <a:bodyPr/>
                    <a:lstStyle/>
                    <a:p>
                      <a:r>
                        <a:rPr sz="1400"/>
                        <a:t> 36.02</a:t>
                      </a:r>
                    </a:p>
                  </a:txBody>
                  <a:tcPr/>
                </a:tc>
                <a:tc>
                  <a:txBody>
                    <a:bodyPr/>
                    <a:lstStyle/>
                    <a:p>
                      <a:r>
                        <a:rPr sz="1400"/>
                        <a:t> 64.61</a:t>
                      </a:r>
                    </a:p>
                  </a:txBody>
                  <a:tcPr/>
                </a:tc>
                <a:tc>
                  <a:txBody>
                    <a:bodyPr/>
                    <a:lstStyle/>
                    <a:p>
                      <a:r>
                        <a:rPr sz="1400"/>
                        <a:t> 36.37</a:t>
                      </a:r>
                    </a:p>
                  </a:txBody>
                  <a:tcPr/>
                </a:tc>
                <a:tc>
                  <a:txBody>
                    <a:bodyPr/>
                    <a:lstStyle/>
                    <a:p>
                      <a:r>
                        <a:rPr sz="1400"/>
                        <a:t> 20.89</a:t>
                      </a:r>
                    </a:p>
                  </a:txBody>
                  <a:tcPr/>
                </a:tc>
                <a:tc>
                  <a:txBody>
                    <a:bodyPr/>
                    <a:lstStyle/>
                    <a:p>
                      <a:r>
                        <a:rPr sz="1400"/>
                        <a:t> 50.82</a:t>
                      </a:r>
                    </a:p>
                  </a:txBody>
                  <a:tcPr/>
                </a:tc>
                <a:tc>
                  <a:txBody>
                    <a:bodyPr/>
                    <a:lstStyle/>
                    <a:p>
                      <a:r>
                        <a:rPr sz="1400"/>
                        <a:t> 75.20</a:t>
                      </a:r>
                    </a:p>
                  </a:txBody>
                  <a:tcPr/>
                </a:tc>
                <a:tc>
                  <a:txBody>
                    <a:bodyPr/>
                    <a:lstStyle/>
                    <a:p>
                      <a:r>
                        <a:rPr sz="1400"/>
                        <a:t> 49.89</a:t>
                      </a:r>
                    </a:p>
                  </a:txBody>
                  <a:tcPr/>
                </a:tc>
              </a:tr>
              <a:tr h="0">
                <a:tc>
                  <a:txBody>
                    <a:bodyPr/>
                    <a:lstStyle/>
                    <a:p>
                      <a:r>
                        <a:rPr sz="1400"/>
                        <a:t>TQ 7</a:t>
                      </a:r>
                    </a:p>
                  </a:txBody>
                  <a:tcPr/>
                </a:tc>
                <a:tc>
                  <a:txBody>
                    <a:bodyPr/>
                    <a:lstStyle/>
                    <a:p>
                      <a:r>
                        <a:rPr sz="1400"/>
                        <a:t>  4.95</a:t>
                      </a:r>
                    </a:p>
                  </a:txBody>
                  <a:tcPr/>
                </a:tc>
                <a:tc>
                  <a:txBody>
                    <a:bodyPr/>
                    <a:lstStyle/>
                    <a:p>
                      <a:r>
                        <a:rPr sz="1400"/>
                        <a:t> 23.56</a:t>
                      </a:r>
                    </a:p>
                  </a:txBody>
                  <a:tcPr/>
                </a:tc>
                <a:tc>
                  <a:txBody>
                    <a:bodyPr/>
                    <a:lstStyle/>
                    <a:p>
                      <a:r>
                        <a:rPr sz="1400"/>
                        <a:t> 53.25</a:t>
                      </a:r>
                    </a:p>
                  </a:txBody>
                  <a:tcPr/>
                </a:tc>
                <a:tc>
                  <a:txBody>
                    <a:bodyPr/>
                    <a:lstStyle/>
                    <a:p>
                      <a:r>
                        <a:rPr sz="1400"/>
                        <a:t> 25.39</a:t>
                      </a:r>
                    </a:p>
                  </a:txBody>
                  <a:tcPr/>
                </a:tc>
                <a:tc>
                  <a:txBody>
                    <a:bodyPr/>
                    <a:lstStyle/>
                    <a:p>
                      <a:r>
                        <a:rPr sz="1400"/>
                        <a:t>  2.86</a:t>
                      </a:r>
                    </a:p>
                  </a:txBody>
                  <a:tcPr/>
                </a:tc>
                <a:tc>
                  <a:txBody>
                    <a:bodyPr/>
                    <a:lstStyle/>
                    <a:p>
                      <a:r>
                        <a:rPr sz="1400"/>
                        <a:t> 18.05</a:t>
                      </a:r>
                    </a:p>
                  </a:txBody>
                  <a:tcPr/>
                </a:tc>
                <a:tc>
                  <a:txBody>
                    <a:bodyPr/>
                    <a:lstStyle/>
                    <a:p>
                      <a:r>
                        <a:rPr sz="1400"/>
                        <a:t> 46.45</a:t>
                      </a:r>
                    </a:p>
                  </a:txBody>
                  <a:tcPr/>
                </a:tc>
                <a:tc>
                  <a:txBody>
                    <a:bodyPr/>
                    <a:lstStyle/>
                    <a:p>
                      <a:r>
                        <a:rPr sz="1400"/>
                        <a:t> 20.59</a:t>
                      </a:r>
                    </a:p>
                  </a:txBody>
                  <a:tcPr/>
                </a:tc>
              </a:tr>
              <a:tr h="0">
                <a:tc>
                  <a:txBody>
                    <a:bodyPr/>
                    <a:lstStyle/>
                    <a:p>
                      <a:r>
                        <a:rPr sz="1400"/>
                        <a:t>TQ 8</a:t>
                      </a:r>
                    </a:p>
                  </a:txBody>
                  <a:tcPr/>
                </a:tc>
                <a:tc>
                  <a:txBody>
                    <a:bodyPr/>
                    <a:lstStyle/>
                    <a:p>
                      <a:r>
                        <a:rPr sz="1400"/>
                        <a:t>  3.24</a:t>
                      </a:r>
                    </a:p>
                  </a:txBody>
                  <a:tcPr/>
                </a:tc>
                <a:tc>
                  <a:txBody>
                    <a:bodyPr/>
                    <a:lstStyle/>
                    <a:p>
                      <a:r>
                        <a:rPr sz="1400"/>
                        <a:t> 15.43</a:t>
                      </a:r>
                    </a:p>
                  </a:txBody>
                  <a:tcPr/>
                </a:tc>
                <a:tc>
                  <a:txBody>
                    <a:bodyPr/>
                    <a:lstStyle/>
                    <a:p>
                      <a:r>
                        <a:rPr sz="1400"/>
                        <a:t> 44.83</a:t>
                      </a:r>
                    </a:p>
                  </a:txBody>
                  <a:tcPr/>
                </a:tc>
                <a:tc>
                  <a:txBody>
                    <a:bodyPr/>
                    <a:lstStyle/>
                    <a:p>
                      <a:r>
                        <a:rPr sz="1400"/>
                        <a:t> 18.62</a:t>
                      </a:r>
                    </a:p>
                  </a:txBody>
                  <a:tcPr/>
                </a:tc>
                <a:tc>
                  <a:txBody>
                    <a:bodyPr/>
                    <a:lstStyle/>
                    <a:p>
                      <a:r>
                        <a:rPr sz="1400"/>
                        <a:t>  2.45</a:t>
                      </a:r>
                    </a:p>
                  </a:txBody>
                  <a:tcPr/>
                </a:tc>
                <a:tc>
                  <a:txBody>
                    <a:bodyPr/>
                    <a:lstStyle/>
                    <a:p>
                      <a:r>
                        <a:rPr sz="1400"/>
                        <a:t> 11.78</a:t>
                      </a:r>
                    </a:p>
                  </a:txBody>
                  <a:tcPr/>
                </a:tc>
                <a:tc>
                  <a:txBody>
                    <a:bodyPr/>
                    <a:lstStyle/>
                    <a:p>
                      <a:r>
                        <a:rPr sz="1400"/>
                        <a:t> 33.85</a:t>
                      </a:r>
                    </a:p>
                  </a:txBody>
                  <a:tcPr/>
                </a:tc>
                <a:tc>
                  <a:txBody>
                    <a:bodyPr/>
                    <a:lstStyle/>
                    <a:p>
                      <a:r>
                        <a:rPr sz="1400"/>
                        <a:t> 14.26</a:t>
                      </a:r>
                    </a:p>
                  </a:txBody>
                  <a:tcPr/>
                </a:tc>
              </a:tr>
              <a:tr h="0">
                <a:tc>
                  <a:txBody>
                    <a:bodyPr/>
                    <a:lstStyle/>
                    <a:p>
                      <a:r>
                        <a:rPr sz="1400"/>
                        <a:t>TQ 9</a:t>
                      </a:r>
                    </a:p>
                  </a:txBody>
                  <a:tcPr/>
                </a:tc>
                <a:tc>
                  <a:txBody>
                    <a:bodyPr/>
                    <a:lstStyle/>
                    <a:p>
                      <a:r>
                        <a:rPr sz="1400"/>
                        <a:t>  0.92</a:t>
                      </a:r>
                    </a:p>
                  </a:txBody>
                  <a:tcPr/>
                </a:tc>
                <a:tc>
                  <a:txBody>
                    <a:bodyPr/>
                    <a:lstStyle/>
                    <a:p>
                      <a:r>
                        <a:rPr sz="1400"/>
                        <a:t>  6.46</a:t>
                      </a:r>
                    </a:p>
                  </a:txBody>
                  <a:tcPr/>
                </a:tc>
                <a:tc>
                  <a:txBody>
                    <a:bodyPr/>
                    <a:lstStyle/>
                    <a:p>
                      <a:r>
                        <a:rPr sz="1400"/>
                        <a:t> 36.61</a:t>
                      </a:r>
                    </a:p>
                  </a:txBody>
                  <a:tcPr/>
                </a:tc>
                <a:tc>
                  <a:txBody>
                    <a:bodyPr/>
                    <a:lstStyle/>
                    <a:p>
                      <a:r>
                        <a:rPr sz="1400"/>
                        <a:t> 10.57</a:t>
                      </a:r>
                    </a:p>
                  </a:txBody>
                  <a:tcPr/>
                </a:tc>
                <a:tc>
                  <a:txBody>
                    <a:bodyPr/>
                    <a:lstStyle/>
                    <a:p>
                      <a:r>
                        <a:rPr sz="1400"/>
                        <a:t>  0.63</a:t>
                      </a:r>
                    </a:p>
                  </a:txBody>
                  <a:tcPr/>
                </a:tc>
                <a:tc>
                  <a:txBody>
                    <a:bodyPr/>
                    <a:lstStyle/>
                    <a:p>
                      <a:r>
                        <a:rPr sz="1400"/>
                        <a:t>  5.05</a:t>
                      </a:r>
                    </a:p>
                  </a:txBody>
                  <a:tcPr/>
                </a:tc>
                <a:tc>
                  <a:txBody>
                    <a:bodyPr/>
                    <a:lstStyle/>
                    <a:p>
                      <a:r>
                        <a:rPr sz="1400"/>
                        <a:t> 21.61</a:t>
                      </a:r>
                    </a:p>
                  </a:txBody>
                  <a:tcPr/>
                </a:tc>
                <a:tc>
                  <a:txBody>
                    <a:bodyPr/>
                    <a:lstStyle/>
                    <a:p>
                      <a:r>
                        <a:rPr sz="1400"/>
                        <a:t>  7.38</a:t>
                      </a:r>
                    </a:p>
                  </a:txBody>
                  <a:tcPr/>
                </a:tc>
              </a:tr>
              <a:tr h="0">
                <a:tc>
                  <a:txBody>
                    <a:bodyPr/>
                    <a:lstStyle/>
                    <a:p>
                      <a:r>
                        <a:rPr sz="1400"/>
                        <a:t>TQ 10</a:t>
                      </a:r>
                    </a:p>
                  </a:txBody>
                  <a:tcPr/>
                </a:tc>
                <a:tc>
                  <a:txBody>
                    <a:bodyPr/>
                    <a:lstStyle/>
                    <a:p>
                      <a:r>
                        <a:rPr sz="1400"/>
                        <a:t>  1.01</a:t>
                      </a:r>
                    </a:p>
                  </a:txBody>
                  <a:tcPr/>
                </a:tc>
                <a:tc>
                  <a:txBody>
                    <a:bodyPr/>
                    <a:lstStyle/>
                    <a:p>
                      <a:r>
                        <a:rPr sz="1400"/>
                        <a:t>  4.95</a:t>
                      </a:r>
                    </a:p>
                  </a:txBody>
                  <a:tcPr/>
                </a:tc>
                <a:tc>
                  <a:txBody>
                    <a:bodyPr/>
                    <a:lstStyle/>
                    <a:p>
                      <a:r>
                        <a:rPr sz="1400"/>
                        <a:t> 32.60</a:t>
                      </a:r>
                    </a:p>
                  </a:txBody>
                  <a:tcPr/>
                </a:tc>
                <a:tc>
                  <a:txBody>
                    <a:bodyPr/>
                    <a:lstStyle/>
                    <a:p>
                      <a:r>
                        <a:rPr sz="1400"/>
                        <a:t>  9.06</a:t>
                      </a:r>
                    </a:p>
                  </a:txBody>
                  <a:tcPr/>
                </a:tc>
                <a:tc>
                  <a:txBody>
                    <a:bodyPr/>
                    <a:lstStyle/>
                    <a:p>
                      <a:r>
                        <a:rPr sz="1400"/>
                        <a:t>  0.67</a:t>
                      </a:r>
                    </a:p>
                  </a:txBody>
                  <a:tcPr/>
                </a:tc>
                <a:tc>
                  <a:txBody>
                    <a:bodyPr/>
                    <a:lstStyle/>
                    <a:p>
                      <a:r>
                        <a:rPr sz="1400"/>
                        <a:t>  4.53</a:t>
                      </a:r>
                    </a:p>
                  </a:txBody>
                  <a:tcPr/>
                </a:tc>
                <a:tc>
                  <a:txBody>
                    <a:bodyPr/>
                    <a:lstStyle/>
                    <a:p>
                      <a:r>
                        <a:rPr sz="1400"/>
                        <a:t> 26.58</a:t>
                      </a:r>
                    </a:p>
                  </a:txBody>
                  <a:tcPr/>
                </a:tc>
                <a:tc>
                  <a:txBody>
                    <a:bodyPr/>
                    <a:lstStyle/>
                    <a:p>
                      <a:r>
                        <a:rPr sz="1400"/>
                        <a:t>  7.88</a:t>
                      </a:r>
                    </a:p>
                  </a:txBody>
                  <a:tcPr/>
                </a:tc>
              </a:tr>
              <a:tr h="0">
                <a:tc>
                  <a:txBody>
                    <a:bodyPr/>
                    <a:lstStyle/>
                    <a:p>
                      <a:r>
                        <a:rPr sz="1400"/>
                        <a:t>TQ 11</a:t>
                      </a:r>
                    </a:p>
                  </a:txBody>
                  <a:tcPr/>
                </a:tc>
                <a:tc>
                  <a:txBody>
                    <a:bodyPr/>
                    <a:lstStyle/>
                    <a:p>
                      <a:r>
                        <a:rPr sz="1400"/>
                        <a:t>  0.69</a:t>
                      </a:r>
                    </a:p>
                  </a:txBody>
                  <a:tcPr/>
                </a:tc>
                <a:tc>
                  <a:txBody>
                    <a:bodyPr/>
                    <a:lstStyle/>
                    <a:p>
                      <a:r>
                        <a:rPr sz="1400"/>
                        <a:t> 16.74</a:t>
                      </a:r>
                    </a:p>
                  </a:txBody>
                  <a:tcPr/>
                </a:tc>
                <a:tc>
                  <a:txBody>
                    <a:bodyPr/>
                    <a:lstStyle/>
                    <a:p>
                      <a:r>
                        <a:rPr sz="1400"/>
                        <a:t> 65.48</a:t>
                      </a:r>
                    </a:p>
                  </a:txBody>
                  <a:tcPr/>
                </a:tc>
                <a:tc>
                  <a:txBody>
                    <a:bodyPr/>
                    <a:lstStyle/>
                    <a:p>
                      <a:r>
                        <a:rPr sz="1400"/>
                        <a:t> 22.62</a:t>
                      </a:r>
                    </a:p>
                  </a:txBody>
                  <a:tcPr/>
                </a:tc>
                <a:tc>
                  <a:txBody>
                    <a:bodyPr/>
                    <a:lstStyle/>
                    <a:p>
                      <a:r>
                        <a:rPr sz="1400"/>
                        <a:t>  0.36</a:t>
                      </a:r>
                    </a:p>
                  </a:txBody>
                  <a:tcPr/>
                </a:tc>
                <a:tc>
                  <a:txBody>
                    <a:bodyPr/>
                    <a:lstStyle/>
                    <a:p>
                      <a:r>
                        <a:rPr sz="1400"/>
                        <a:t> 17.40</a:t>
                      </a:r>
                    </a:p>
                  </a:txBody>
                  <a:tcPr/>
                </a:tc>
                <a:tc>
                  <a:txBody>
                    <a:bodyPr/>
                    <a:lstStyle/>
                    <a:p>
                      <a:r>
                        <a:rPr sz="1400"/>
                        <a:t> 60.90</a:t>
                      </a:r>
                    </a:p>
                  </a:txBody>
                  <a:tcPr/>
                </a:tc>
                <a:tc>
                  <a:txBody>
                    <a:bodyPr/>
                    <a:lstStyle/>
                    <a:p>
                      <a:r>
                        <a:rPr sz="1400"/>
                        <a:t> 22.25</a:t>
                      </a:r>
                    </a:p>
                  </a:txBody>
                  <a:tcPr/>
                </a:tc>
              </a:tr>
              <a:tr h="0">
                <a:tc>
                  <a:txBody>
                    <a:bodyPr/>
                    <a:lstStyle/>
                    <a:p>
                      <a:r>
                        <a:rPr sz="1400"/>
                        <a:t>TQ 12</a:t>
                      </a:r>
                    </a:p>
                  </a:txBody>
                  <a:tcPr/>
                </a:tc>
                <a:tc>
                  <a:txBody>
                    <a:bodyPr/>
                    <a:lstStyle/>
                    <a:p>
                      <a:r>
                        <a:rPr sz="1400"/>
                        <a:t> 40.90</a:t>
                      </a:r>
                    </a:p>
                  </a:txBody>
                  <a:tcPr/>
                </a:tc>
                <a:tc>
                  <a:txBody>
                    <a:bodyPr/>
                    <a:lstStyle/>
                    <a:p>
                      <a:r>
                        <a:rPr sz="1400"/>
                        <a:t> 82.95</a:t>
                      </a:r>
                    </a:p>
                  </a:txBody>
                  <a:tcPr/>
                </a:tc>
                <a:tc>
                  <a:txBody>
                    <a:bodyPr/>
                    <a:lstStyle/>
                    <a:p>
                      <a:r>
                        <a:rPr sz="1400"/>
                        <a:t> 97.60</a:t>
                      </a:r>
                    </a:p>
                  </a:txBody>
                  <a:tcPr/>
                </a:tc>
                <a:tc>
                  <a:txBody>
                    <a:bodyPr/>
                    <a:lstStyle/>
                    <a:p>
                      <a:r>
                        <a:rPr sz="1400"/>
                        <a:t> 78.33</a:t>
                      </a:r>
                    </a:p>
                  </a:txBody>
                  <a:tcPr/>
                </a:tc>
                <a:tc>
                  <a:txBody>
                    <a:bodyPr/>
                    <a:lstStyle/>
                    <a:p>
                      <a:r>
                        <a:rPr sz="1400"/>
                        <a:t> 38.71</a:t>
                      </a:r>
                    </a:p>
                  </a:txBody>
                  <a:tcPr/>
                </a:tc>
                <a:tc>
                  <a:txBody>
                    <a:bodyPr/>
                    <a:lstStyle/>
                    <a:p>
                      <a:r>
                        <a:rPr sz="1400"/>
                        <a:t> 84.14</a:t>
                      </a:r>
                    </a:p>
                  </a:txBody>
                  <a:tcPr/>
                </a:tc>
                <a:tc>
                  <a:txBody>
                    <a:bodyPr/>
                    <a:lstStyle/>
                    <a:p>
                      <a:r>
                        <a:rPr sz="1400"/>
                        <a:t> 97.90</a:t>
                      </a:r>
                    </a:p>
                  </a:txBody>
                  <a:tcPr/>
                </a:tc>
                <a:tc>
                  <a:txBody>
                    <a:bodyPr/>
                    <a:lstStyle/>
                    <a:p>
                      <a:r>
                        <a:rPr sz="1400"/>
                        <a:t> 78.20</a:t>
                      </a:r>
                    </a:p>
                  </a:txBody>
                  <a:tcPr/>
                </a:tc>
              </a:tr>
              <a:tr h="0">
                <a:tc>
                  <a:txBody>
                    <a:bodyPr/>
                    <a:lstStyle/>
                    <a:p>
                      <a:r>
                        <a:rPr sz="1400"/>
                        <a:t>TQ 13</a:t>
                      </a:r>
                    </a:p>
                  </a:txBody>
                  <a:tcPr/>
                </a:tc>
                <a:tc>
                  <a:txBody>
                    <a:bodyPr/>
                    <a:lstStyle/>
                    <a:p>
                      <a:r>
                        <a:rPr sz="1400"/>
                        <a:t>  5.52</a:t>
                      </a:r>
                    </a:p>
                  </a:txBody>
                  <a:tcPr/>
                </a:tc>
                <a:tc>
                  <a:txBody>
                    <a:bodyPr/>
                    <a:lstStyle/>
                    <a:p>
                      <a:r>
                        <a:rPr sz="1400"/>
                        <a:t> 49.57</a:t>
                      </a:r>
                    </a:p>
                  </a:txBody>
                  <a:tcPr/>
                </a:tc>
                <a:tc>
                  <a:txBody>
                    <a:bodyPr/>
                    <a:lstStyle/>
                    <a:p>
                      <a:r>
                        <a:rPr sz="1400"/>
                        <a:t> 91.30</a:t>
                      </a:r>
                    </a:p>
                  </a:txBody>
                  <a:tcPr/>
                </a:tc>
                <a:tc>
                  <a:txBody>
                    <a:bodyPr/>
                    <a:lstStyle/>
                    <a:p>
                      <a:r>
                        <a:rPr sz="1400"/>
                        <a:t> 49.43</a:t>
                      </a:r>
                    </a:p>
                  </a:txBody>
                  <a:tcPr/>
                </a:tc>
                <a:tc>
                  <a:txBody>
                    <a:bodyPr/>
                    <a:lstStyle/>
                    <a:p>
                      <a:r>
                        <a:rPr sz="1400"/>
                        <a:t> 10.36</a:t>
                      </a:r>
                    </a:p>
                  </a:txBody>
                  <a:tcPr/>
                </a:tc>
                <a:tc>
                  <a:txBody>
                    <a:bodyPr/>
                    <a:lstStyle/>
                    <a:p>
                      <a:r>
                        <a:rPr sz="1400"/>
                        <a:t> 48.42</a:t>
                      </a:r>
                    </a:p>
                  </a:txBody>
                  <a:tcPr/>
                </a:tc>
                <a:tc>
                  <a:txBody>
                    <a:bodyPr/>
                    <a:lstStyle/>
                    <a:p>
                      <a:r>
                        <a:rPr sz="1400"/>
                        <a:t> 85.26</a:t>
                      </a:r>
                    </a:p>
                  </a:txBody>
                  <a:tcPr/>
                </a:tc>
                <a:tc>
                  <a:txBody>
                    <a:bodyPr/>
                    <a:lstStyle/>
                    <a:p>
                      <a:r>
                        <a:rPr sz="1400"/>
                        <a:t> 48.48</a:t>
                      </a:r>
                    </a:p>
                  </a:txBody>
                  <a:tcPr/>
                </a:tc>
              </a:tr>
              <a:tr h="0">
                <a:tc>
                  <a:txBody>
                    <a:bodyPr/>
                    <a:lstStyle/>
                    <a:p>
                      <a:r>
                        <a:rPr sz="1400"/>
                        <a:t>TQ 14</a:t>
                      </a:r>
                    </a:p>
                  </a:txBody>
                  <a:tcPr/>
                </a:tc>
                <a:tc>
                  <a:txBody>
                    <a:bodyPr/>
                    <a:lstStyle/>
                    <a:p>
                      <a:r>
                        <a:rPr sz="1400"/>
                        <a:t>  2.86</a:t>
                      </a:r>
                    </a:p>
                  </a:txBody>
                  <a:tcPr/>
                </a:tc>
                <a:tc>
                  <a:txBody>
                    <a:bodyPr/>
                    <a:lstStyle/>
                    <a:p>
                      <a:r>
                        <a:rPr sz="1400"/>
                        <a:t> 40.75</a:t>
                      </a:r>
                    </a:p>
                  </a:txBody>
                  <a:tcPr/>
                </a:tc>
                <a:tc>
                  <a:txBody>
                    <a:bodyPr/>
                    <a:lstStyle/>
                    <a:p>
                      <a:r>
                        <a:rPr sz="1400"/>
                        <a:t> 87.29</a:t>
                      </a:r>
                    </a:p>
                  </a:txBody>
                  <a:tcPr/>
                </a:tc>
                <a:tc>
                  <a:txBody>
                    <a:bodyPr/>
                    <a:lstStyle/>
                    <a:p>
                      <a:r>
                        <a:rPr sz="1400"/>
                        <a:t> 42.65</a:t>
                      </a:r>
                    </a:p>
                  </a:txBody>
                  <a:tcPr/>
                </a:tc>
                <a:tc>
                  <a:txBody>
                    <a:bodyPr/>
                    <a:lstStyle/>
                    <a:p>
                      <a:r>
                        <a:rPr sz="1400"/>
                        <a:t>  5.44</a:t>
                      </a:r>
                    </a:p>
                  </a:txBody>
                  <a:tcPr/>
                </a:tc>
                <a:tc>
                  <a:txBody>
                    <a:bodyPr/>
                    <a:lstStyle/>
                    <a:p>
                      <a:r>
                        <a:rPr sz="1400"/>
                        <a:t> 44.73</a:t>
                      </a:r>
                    </a:p>
                  </a:txBody>
                  <a:tcPr/>
                </a:tc>
                <a:tc>
                  <a:txBody>
                    <a:bodyPr/>
                    <a:lstStyle/>
                    <a:p>
                      <a:r>
                        <a:rPr sz="1400"/>
                        <a:t> 88.15</a:t>
                      </a:r>
                    </a:p>
                  </a:txBody>
                  <a:tcPr/>
                </a:tc>
                <a:tc>
                  <a:txBody>
                    <a:bodyPr/>
                    <a:lstStyle/>
                    <a:p>
                      <a:r>
                        <a:rPr sz="1400"/>
                        <a:t> 47.66</a:t>
                      </a:r>
                    </a:p>
                  </a:txBody>
                  <a:tcPr/>
                </a:tc>
              </a:tr>
              <a:tr h="0">
                <a:tc>
                  <a:txBody>
                    <a:bodyPr/>
                    <a:lstStyle/>
                    <a:p>
                      <a:r>
                        <a:rPr sz="1400"/>
                        <a:t>TQ 15</a:t>
                      </a:r>
                    </a:p>
                  </a:txBody>
                  <a:tcPr/>
                </a:tc>
                <a:tc>
                  <a:txBody>
                    <a:bodyPr/>
                    <a:lstStyle/>
                    <a:p>
                      <a:r>
                        <a:rPr sz="1400"/>
                        <a:t>  1.72</a:t>
                      </a:r>
                    </a:p>
                  </a:txBody>
                  <a:tcPr/>
                </a:tc>
                <a:tc>
                  <a:txBody>
                    <a:bodyPr/>
                    <a:lstStyle/>
                    <a:p>
                      <a:r>
                        <a:rPr sz="1400"/>
                        <a:t> 12.07</a:t>
                      </a:r>
                    </a:p>
                  </a:txBody>
                  <a:tcPr/>
                </a:tc>
                <a:tc>
                  <a:txBody>
                    <a:bodyPr/>
                    <a:lstStyle/>
                    <a:p>
                      <a:r>
                        <a:rPr sz="1400"/>
                        <a:t> 75.94</a:t>
                      </a:r>
                    </a:p>
                  </a:txBody>
                  <a:tcPr/>
                </a:tc>
                <a:tc>
                  <a:txBody>
                    <a:bodyPr/>
                    <a:lstStyle/>
                    <a:p>
                      <a:r>
                        <a:rPr sz="1400"/>
                        <a:t> 20.52</a:t>
                      </a:r>
                    </a:p>
                  </a:txBody>
                  <a:tcPr/>
                </a:tc>
                <a:tc>
                  <a:txBody>
                    <a:bodyPr/>
                    <a:lstStyle/>
                    <a:p>
                      <a:r>
                        <a:rPr sz="1400"/>
                        <a:t>  1.49</a:t>
                      </a:r>
                    </a:p>
                  </a:txBody>
                  <a:tcPr/>
                </a:tc>
                <a:tc>
                  <a:txBody>
                    <a:bodyPr/>
                    <a:lstStyle/>
                    <a:p>
                      <a:r>
                        <a:rPr sz="1400"/>
                        <a:t>  9.84</a:t>
                      </a:r>
                    </a:p>
                  </a:txBody>
                  <a:tcPr/>
                </a:tc>
                <a:tc>
                  <a:txBody>
                    <a:bodyPr/>
                    <a:lstStyle/>
                    <a:p>
                      <a:r>
                        <a:rPr sz="1400"/>
                        <a:t> 68.51</a:t>
                      </a:r>
                    </a:p>
                  </a:txBody>
                  <a:tcPr/>
                </a:tc>
                <a:tc>
                  <a:txBody>
                    <a:bodyPr/>
                    <a:lstStyle/>
                    <a:p>
                      <a:r>
                        <a:rPr sz="1400"/>
                        <a:t> 16.74</a:t>
                      </a:r>
                    </a:p>
                  </a:txBody>
                  <a:tcPr/>
                </a:tc>
              </a:tr>
              <a:tr h="0">
                <a:tc>
                  <a:txBody>
                    <a:bodyPr/>
                    <a:lstStyle/>
                    <a:p>
                      <a:r>
                        <a:rPr sz="1400"/>
                        <a:t>TQ 16</a:t>
                      </a:r>
                    </a:p>
                  </a:txBody>
                  <a:tcPr/>
                </a:tc>
                <a:tc>
                  <a:txBody>
                    <a:bodyPr/>
                    <a:lstStyle/>
                    <a:p>
                      <a:r>
                        <a:rPr sz="1400"/>
                        <a:t> 13.59</a:t>
                      </a:r>
                    </a:p>
                  </a:txBody>
                  <a:tcPr/>
                </a:tc>
                <a:tc>
                  <a:txBody>
                    <a:bodyPr/>
                    <a:lstStyle/>
                    <a:p>
                      <a:r>
                        <a:rPr sz="1400"/>
                        <a:t> 60.49</a:t>
                      </a:r>
                    </a:p>
                  </a:txBody>
                  <a:tcPr/>
                </a:tc>
                <a:tc>
                  <a:txBody>
                    <a:bodyPr/>
                    <a:lstStyle/>
                    <a:p>
                      <a:r>
                        <a:rPr sz="1400"/>
                        <a:t> 93.37</a:t>
                      </a:r>
                    </a:p>
                  </a:txBody>
                  <a:tcPr/>
                </a:tc>
                <a:tc>
                  <a:txBody>
                    <a:bodyPr/>
                    <a:lstStyle/>
                    <a:p>
                      <a:r>
                        <a:rPr sz="1400"/>
                        <a:t> 57.56</a:t>
                      </a:r>
                    </a:p>
                  </a:txBody>
                  <a:tcPr/>
                </a:tc>
                <a:tc>
                  <a:txBody>
                    <a:bodyPr/>
                    <a:lstStyle/>
                    <a:p>
                      <a:r>
                        <a:rPr sz="1400"/>
                        <a:t> 17.79</a:t>
                      </a:r>
                    </a:p>
                  </a:txBody>
                  <a:tcPr/>
                </a:tc>
                <a:tc>
                  <a:txBody>
                    <a:bodyPr/>
                    <a:lstStyle/>
                    <a:p>
                      <a:r>
                        <a:rPr sz="1400"/>
                        <a:t> 75.12</a:t>
                      </a:r>
                    </a:p>
                  </a:txBody>
                  <a:tcPr/>
                </a:tc>
                <a:tc>
                  <a:txBody>
                    <a:bodyPr/>
                    <a:lstStyle/>
                    <a:p>
                      <a:r>
                        <a:rPr sz="1400"/>
                        <a:t> 93.71</a:t>
                      </a:r>
                    </a:p>
                  </a:txBody>
                  <a:tcPr/>
                </a:tc>
                <a:tc>
                  <a:txBody>
                    <a:bodyPr/>
                    <a:lstStyle/>
                    <a:p>
                      <a:r>
                        <a:rPr sz="1400"/>
                        <a:t> 66.52</a:t>
                      </a:r>
                    </a:p>
                  </a:txBody>
                  <a:tcPr/>
                </a:tc>
              </a:tr>
              <a:tr h="0">
                <a:tc>
                  <a:txBody>
                    <a:bodyPr/>
                    <a:lstStyle/>
                    <a:p>
                      <a:r>
                        <a:rPr sz="1400"/>
                        <a:t>TQ 17</a:t>
                      </a:r>
                    </a:p>
                  </a:txBody>
                  <a:tcPr/>
                </a:tc>
                <a:tc>
                  <a:txBody>
                    <a:bodyPr/>
                    <a:lstStyle/>
                    <a:p>
                      <a:r>
                        <a:rPr sz="1400"/>
                        <a:t> 12.33</a:t>
                      </a:r>
                    </a:p>
                  </a:txBody>
                  <a:tcPr/>
                </a:tc>
                <a:tc>
                  <a:txBody>
                    <a:bodyPr/>
                    <a:lstStyle/>
                    <a:p>
                      <a:r>
                        <a:rPr sz="1400"/>
                        <a:t> 52.86</a:t>
                      </a:r>
                    </a:p>
                  </a:txBody>
                  <a:tcPr/>
                </a:tc>
                <a:tc>
                  <a:txBody>
                    <a:bodyPr/>
                    <a:lstStyle/>
                    <a:p>
                      <a:r>
                        <a:rPr sz="1400"/>
                        <a:t> 90.57</a:t>
                      </a:r>
                    </a:p>
                  </a:txBody>
                  <a:tcPr/>
                </a:tc>
                <a:tc>
                  <a:txBody>
                    <a:bodyPr/>
                    <a:lstStyle/>
                    <a:p>
                      <a:r>
                        <a:rPr sz="1400"/>
                        <a:t> 50.38</a:t>
                      </a:r>
                    </a:p>
                  </a:txBody>
                  <a:tcPr/>
                </a:tc>
                <a:tc>
                  <a:txBody>
                    <a:bodyPr/>
                    <a:lstStyle/>
                    <a:p>
                      <a:r>
                        <a:rPr sz="1400"/>
                        <a:t> 12.70</a:t>
                      </a:r>
                    </a:p>
                  </a:txBody>
                  <a:tcPr/>
                </a:tc>
                <a:tc>
                  <a:txBody>
                    <a:bodyPr/>
                    <a:lstStyle/>
                    <a:p>
                      <a:r>
                        <a:rPr sz="1400"/>
                        <a:t> 62.45</a:t>
                      </a:r>
                    </a:p>
                  </a:txBody>
                  <a:tcPr/>
                </a:tc>
                <a:tc>
                  <a:txBody>
                    <a:bodyPr/>
                    <a:lstStyle/>
                    <a:p>
                      <a:r>
                        <a:rPr sz="1400"/>
                        <a:t> 93.05</a:t>
                      </a:r>
                    </a:p>
                  </a:txBody>
                  <a:tcPr/>
                </a:tc>
                <a:tc>
                  <a:txBody>
                    <a:bodyPr/>
                    <a:lstStyle/>
                    <a:p>
                      <a:r>
                        <a:rPr sz="1400"/>
                        <a:t> 58.73</a:t>
                      </a:r>
                    </a:p>
                  </a:txBody>
                  <a:tcPr/>
                </a:tc>
              </a:tr>
              <a:tr h="1">
                <a:tc>
                  <a:txBody>
                    <a:bodyPr/>
                    <a:lstStyle/>
                    <a:p>
                      <a:r>
                        <a:rPr sz="1400"/>
                        <a:t>TQ 18</a:t>
                      </a:r>
                    </a:p>
                  </a:txBody>
                  <a:tcPr/>
                </a:tc>
                <a:tc>
                  <a:txBody>
                    <a:bodyPr/>
                    <a:lstStyle/>
                    <a:p>
                      <a:r>
                        <a:rPr sz="1400"/>
                        <a:t>  5.28</a:t>
                      </a:r>
                    </a:p>
                  </a:txBody>
                  <a:tcPr/>
                </a:tc>
                <a:tc>
                  <a:txBody>
                    <a:bodyPr/>
                    <a:lstStyle/>
                    <a:p>
                      <a:r>
                        <a:rPr sz="1400"/>
                        <a:t> 29.66</a:t>
                      </a:r>
                    </a:p>
                  </a:txBody>
                  <a:tcPr/>
                </a:tc>
                <a:tc>
                  <a:txBody>
                    <a:bodyPr/>
                    <a:lstStyle/>
                    <a:p>
                      <a:r>
                        <a:rPr sz="1400"/>
                        <a:t> 79.93</a:t>
                      </a:r>
                    </a:p>
                  </a:txBody>
                  <a:tcPr/>
                </a:tc>
                <a:tc>
                  <a:txBody>
                    <a:bodyPr/>
                    <a:lstStyle/>
                    <a:p>
                      <a:r>
                        <a:rPr sz="1400"/>
                        <a:t> 34.39</a:t>
                      </a:r>
                    </a:p>
                  </a:txBody>
                  <a:tcPr/>
                </a:tc>
                <a:tc>
                  <a:txBody>
                    <a:bodyPr/>
                    <a:lstStyle/>
                    <a:p>
                      <a:r>
                        <a:rPr sz="1400"/>
                        <a:t>  7.06</a:t>
                      </a:r>
                    </a:p>
                  </a:txBody>
                  <a:tcPr/>
                </a:tc>
                <a:tc>
                  <a:txBody>
                    <a:bodyPr/>
                    <a:lstStyle/>
                    <a:p>
                      <a:r>
                        <a:rPr sz="1400"/>
                        <a:t> 39.80</a:t>
                      </a:r>
                    </a:p>
                  </a:txBody>
                  <a:tcPr/>
                </a:tc>
                <a:tc>
                  <a:txBody>
                    <a:bodyPr/>
                    <a:lstStyle/>
                    <a:p>
                      <a:r>
                        <a:rPr sz="1400"/>
                        <a:t> 85.28</a:t>
                      </a:r>
                    </a:p>
                  </a:txBody>
                  <a:tcPr/>
                </a:tc>
                <a:tc>
                  <a:txBody>
                    <a:bodyPr/>
                    <a:lstStyle/>
                    <a:p>
                      <a:r>
                        <a:rPr sz="1400"/>
                        <a:t> 41.48</a:t>
                      </a:r>
                    </a:p>
                  </a:txBody>
                  <a:tcPr/>
                </a:tc>
              </a:tr>
            </a:tbl>
          </a:graphicData>
        </a:graphic>
      </p:graphicFrame>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02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People living close to Guagua Pichincha</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According to the GVP database [2018], how many people live within a radius of 30 km from the crater of the Guagua Pichincha volcano?</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182880"/>
            <a:ext cx="13716000" cy="1828800"/>
          </a:xfrm>
        </p:spPr>
        <p:txBody>
          <a:bodyPr/>
          <a:lstStyle/>
          <a:p>
            <a:pPr>
              <a:defRPr sz="4400">
                <a:latin typeface="Helvetica"/>
              </a:defRPr>
            </a:pPr>
            <a:r>
              <a:t>Percentiles of target questions</a:t>
            </a:r>
          </a:p>
        </p:txBody>
      </p:sp>
      <p:graphicFrame>
        <p:nvGraphicFramePr>
          <p:cNvPr id="3" name="Table 2"/>
          <p:cNvGraphicFramePr>
            <a:graphicFrameLocks noGrp="1"/>
          </p:cNvGraphicFramePr>
          <p:nvPr/>
        </p:nvGraphicFramePr>
        <p:xfrm>
          <a:off x="914400" y="1828800"/>
          <a:ext cx="12801600" cy="1"/>
        </p:xfrm>
        <a:graphic>
          <a:graphicData uri="http://schemas.openxmlformats.org/drawingml/2006/table">
            <a:tbl>
              <a:tblPr firstRow="1" bandRow="1">
                <a:tableStyleId>{5C22544A-7EE6-4342-B048-85BDC9FD1C3A}</a:tableStyleId>
              </a:tblPr>
              <a:tblGrid>
                <a:gridCol w="1422400"/>
                <a:gridCol w="1422400"/>
                <a:gridCol w="1422400"/>
                <a:gridCol w="1422400"/>
                <a:gridCol w="1422400"/>
                <a:gridCol w="1422400"/>
                <a:gridCol w="1422400"/>
                <a:gridCol w="1422400"/>
                <a:gridCol w="1422400"/>
              </a:tblGrid>
              <a:tr h="0">
                <a:tc>
                  <a:txBody>
                    <a:bodyPr/>
                    <a:lstStyle/>
                    <a:p/>
                  </a:txBody>
                  <a:tcPr/>
                </a:tc>
                <a:tc>
                  <a:txBody>
                    <a:bodyPr/>
                    <a:lstStyle/>
                    <a:p>
                      <a:r>
                        <a:rPr sz="1400"/>
                        <a:t>Q05 (EW)</a:t>
                      </a:r>
                    </a:p>
                  </a:txBody>
                  <a:tcPr/>
                </a:tc>
                <a:tc>
                  <a:txBody>
                    <a:bodyPr/>
                    <a:lstStyle/>
                    <a:p>
                      <a:r>
                        <a:rPr sz="1400"/>
                        <a:t>Q50 (EW)</a:t>
                      </a:r>
                    </a:p>
                  </a:txBody>
                  <a:tcPr/>
                </a:tc>
                <a:tc>
                  <a:txBody>
                    <a:bodyPr/>
                    <a:lstStyle/>
                    <a:p>
                      <a:r>
                        <a:rPr sz="1400"/>
                        <a:t>Q95 (EW)</a:t>
                      </a:r>
                    </a:p>
                  </a:txBody>
                  <a:tcPr/>
                </a:tc>
                <a:tc>
                  <a:txBody>
                    <a:bodyPr/>
                    <a:lstStyle/>
                    <a:p>
                      <a:r>
                        <a:rPr sz="1400"/>
                        <a:t>Qmean (EW)</a:t>
                      </a:r>
                    </a:p>
                  </a:txBody>
                  <a:tcPr/>
                </a:tc>
                <a:tc>
                  <a:txBody>
                    <a:bodyPr/>
                    <a:lstStyle/>
                    <a:p>
                      <a:r>
                        <a:rPr sz="1400"/>
                        <a:t>Q05 (Cooke)</a:t>
                      </a:r>
                    </a:p>
                  </a:txBody>
                  <a:tcPr/>
                </a:tc>
                <a:tc>
                  <a:txBody>
                    <a:bodyPr/>
                    <a:lstStyle/>
                    <a:p>
                      <a:r>
                        <a:rPr sz="1400"/>
                        <a:t>Q50 (Cooke)</a:t>
                      </a:r>
                    </a:p>
                  </a:txBody>
                  <a:tcPr/>
                </a:tc>
                <a:tc>
                  <a:txBody>
                    <a:bodyPr/>
                    <a:lstStyle/>
                    <a:p>
                      <a:r>
                        <a:rPr sz="1400"/>
                        <a:t>Q95 (Cooke)</a:t>
                      </a:r>
                    </a:p>
                  </a:txBody>
                  <a:tcPr/>
                </a:tc>
                <a:tc>
                  <a:txBody>
                    <a:bodyPr/>
                    <a:lstStyle/>
                    <a:p>
                      <a:r>
                        <a:rPr sz="1400"/>
                        <a:t>Qmean (Cooke)</a:t>
                      </a:r>
                    </a:p>
                  </a:txBody>
                  <a:tcPr/>
                </a:tc>
              </a:tr>
              <a:tr h="0">
                <a:tc>
                  <a:txBody>
                    <a:bodyPr/>
                    <a:lstStyle/>
                    <a:p>
                      <a:r>
                        <a:rPr sz="1400"/>
                        <a:t>TQ 19</a:t>
                      </a:r>
                    </a:p>
                  </a:txBody>
                  <a:tcPr/>
                </a:tc>
                <a:tc>
                  <a:txBody>
                    <a:bodyPr/>
                    <a:lstStyle/>
                    <a:p>
                      <a:r>
                        <a:rPr sz="1400"/>
                        <a:t>  1.51</a:t>
                      </a:r>
                    </a:p>
                  </a:txBody>
                  <a:tcPr/>
                </a:tc>
                <a:tc>
                  <a:txBody>
                    <a:bodyPr/>
                    <a:lstStyle/>
                    <a:p>
                      <a:r>
                        <a:rPr sz="1400"/>
                        <a:t> 14.95</a:t>
                      </a:r>
                    </a:p>
                  </a:txBody>
                  <a:tcPr/>
                </a:tc>
                <a:tc>
                  <a:txBody>
                    <a:bodyPr/>
                    <a:lstStyle/>
                    <a:p>
                      <a:r>
                        <a:rPr sz="1400"/>
                        <a:t> 57.84</a:t>
                      </a:r>
                    </a:p>
                  </a:txBody>
                  <a:tcPr/>
                </a:tc>
                <a:tc>
                  <a:txBody>
                    <a:bodyPr/>
                    <a:lstStyle/>
                    <a:p>
                      <a:r>
                        <a:rPr sz="1400"/>
                        <a:t> 19.93</a:t>
                      </a:r>
                    </a:p>
                  </a:txBody>
                  <a:tcPr/>
                </a:tc>
                <a:tc>
                  <a:txBody>
                    <a:bodyPr/>
                    <a:lstStyle/>
                    <a:p>
                      <a:r>
                        <a:rPr sz="1400"/>
                        <a:t>  2.26</a:t>
                      </a:r>
                    </a:p>
                  </a:txBody>
                  <a:tcPr/>
                </a:tc>
                <a:tc>
                  <a:txBody>
                    <a:bodyPr/>
                    <a:lstStyle/>
                    <a:p>
                      <a:r>
                        <a:rPr sz="1400"/>
                        <a:t> 19.58</a:t>
                      </a:r>
                    </a:p>
                  </a:txBody>
                  <a:tcPr/>
                </a:tc>
                <a:tc>
                  <a:txBody>
                    <a:bodyPr/>
                    <a:lstStyle/>
                    <a:p>
                      <a:r>
                        <a:rPr sz="1400"/>
                        <a:t> 46.25</a:t>
                      </a:r>
                    </a:p>
                  </a:txBody>
                  <a:tcPr/>
                </a:tc>
                <a:tc>
                  <a:txBody>
                    <a:bodyPr/>
                    <a:lstStyle/>
                    <a:p>
                      <a:r>
                        <a:rPr sz="1400"/>
                        <a:t> 21.25</a:t>
                      </a:r>
                    </a:p>
                  </a:txBody>
                  <a:tcPr/>
                </a:tc>
              </a:tr>
              <a:tr h="0">
                <a:tc>
                  <a:txBody>
                    <a:bodyPr/>
                    <a:lstStyle/>
                    <a:p>
                      <a:r>
                        <a:rPr sz="1400"/>
                        <a:t>TQ 20</a:t>
                      </a:r>
                    </a:p>
                  </a:txBody>
                  <a:tcPr/>
                </a:tc>
                <a:tc>
                  <a:txBody>
                    <a:bodyPr/>
                    <a:lstStyle/>
                    <a:p>
                      <a:r>
                        <a:rPr sz="1400"/>
                        <a:t>  1.26</a:t>
                      </a:r>
                    </a:p>
                  </a:txBody>
                  <a:tcPr/>
                </a:tc>
                <a:tc>
                  <a:txBody>
                    <a:bodyPr/>
                    <a:lstStyle/>
                    <a:p>
                      <a:r>
                        <a:rPr sz="1400"/>
                        <a:t> 10.73</a:t>
                      </a:r>
                    </a:p>
                  </a:txBody>
                  <a:tcPr/>
                </a:tc>
                <a:tc>
                  <a:txBody>
                    <a:bodyPr/>
                    <a:lstStyle/>
                    <a:p>
                      <a:r>
                        <a:rPr sz="1400"/>
                        <a:t> 56.68</a:t>
                      </a:r>
                    </a:p>
                  </a:txBody>
                  <a:tcPr/>
                </a:tc>
                <a:tc>
                  <a:txBody>
                    <a:bodyPr/>
                    <a:lstStyle/>
                    <a:p>
                      <a:r>
                        <a:rPr sz="1400"/>
                        <a:t> 17.22</a:t>
                      </a:r>
                    </a:p>
                  </a:txBody>
                  <a:tcPr/>
                </a:tc>
                <a:tc>
                  <a:txBody>
                    <a:bodyPr/>
                    <a:lstStyle/>
                    <a:p>
                      <a:r>
                        <a:rPr sz="1400"/>
                        <a:t>  1.75</a:t>
                      </a:r>
                    </a:p>
                  </a:txBody>
                  <a:tcPr/>
                </a:tc>
                <a:tc>
                  <a:txBody>
                    <a:bodyPr/>
                    <a:lstStyle/>
                    <a:p>
                      <a:r>
                        <a:rPr sz="1400"/>
                        <a:t>  9.42</a:t>
                      </a:r>
                    </a:p>
                  </a:txBody>
                  <a:tcPr/>
                </a:tc>
                <a:tc>
                  <a:txBody>
                    <a:bodyPr/>
                    <a:lstStyle/>
                    <a:p>
                      <a:r>
                        <a:rPr sz="1400"/>
                        <a:t> 42.77</a:t>
                      </a:r>
                    </a:p>
                  </a:txBody>
                  <a:tcPr/>
                </a:tc>
                <a:tc>
                  <a:txBody>
                    <a:bodyPr/>
                    <a:lstStyle/>
                    <a:p>
                      <a:r>
                        <a:rPr sz="1400"/>
                        <a:t> 13.63</a:t>
                      </a:r>
                    </a:p>
                  </a:txBody>
                  <a:tcPr/>
                </a:tc>
              </a:tr>
              <a:tr h="0">
                <a:tc>
                  <a:txBody>
                    <a:bodyPr/>
                    <a:lstStyle/>
                    <a:p>
                      <a:r>
                        <a:rPr sz="1400"/>
                        <a:t>TQ 21</a:t>
                      </a:r>
                    </a:p>
                  </a:txBody>
                  <a:tcPr/>
                </a:tc>
                <a:tc>
                  <a:txBody>
                    <a:bodyPr/>
                    <a:lstStyle/>
                    <a:p>
                      <a:r>
                        <a:rPr sz="1400"/>
                        <a:t>9.13E+00</a:t>
                      </a:r>
                    </a:p>
                  </a:txBody>
                  <a:tcPr/>
                </a:tc>
                <a:tc>
                  <a:txBody>
                    <a:bodyPr/>
                    <a:lstStyle/>
                    <a:p>
                      <a:r>
                        <a:rPr sz="1400"/>
                        <a:t>1.91E+02</a:t>
                      </a:r>
                    </a:p>
                  </a:txBody>
                  <a:tcPr/>
                </a:tc>
                <a:tc>
                  <a:txBody>
                    <a:bodyPr/>
                    <a:lstStyle/>
                    <a:p>
                      <a:r>
                        <a:rPr sz="1400"/>
                        <a:t>3.89E+03</a:t>
                      </a:r>
                    </a:p>
                  </a:txBody>
                  <a:tcPr/>
                </a:tc>
                <a:tc>
                  <a:txBody>
                    <a:bodyPr/>
                    <a:lstStyle/>
                    <a:p>
                      <a:r>
                        <a:rPr sz="1400"/>
                        <a:t>1.71E+02</a:t>
                      </a:r>
                    </a:p>
                  </a:txBody>
                  <a:tcPr/>
                </a:tc>
                <a:tc>
                  <a:txBody>
                    <a:bodyPr/>
                    <a:lstStyle/>
                    <a:p>
                      <a:r>
                        <a:rPr sz="1400"/>
                        <a:t>1.77E+01</a:t>
                      </a:r>
                    </a:p>
                  </a:txBody>
                  <a:tcPr/>
                </a:tc>
                <a:tc>
                  <a:txBody>
                    <a:bodyPr/>
                    <a:lstStyle/>
                    <a:p>
                      <a:r>
                        <a:rPr sz="1400"/>
                        <a:t>1.47E+02</a:t>
                      </a:r>
                    </a:p>
                  </a:txBody>
                  <a:tcPr/>
                </a:tc>
                <a:tc>
                  <a:txBody>
                    <a:bodyPr/>
                    <a:lstStyle/>
                    <a:p>
                      <a:r>
                        <a:rPr sz="1400"/>
                        <a:t>5.48E+03</a:t>
                      </a:r>
                    </a:p>
                  </a:txBody>
                  <a:tcPr/>
                </a:tc>
                <a:tc>
                  <a:txBody>
                    <a:bodyPr/>
                    <a:lstStyle/>
                    <a:p>
                      <a:r>
                        <a:rPr sz="1400"/>
                        <a:t>1.87E+02</a:t>
                      </a:r>
                    </a:p>
                  </a:txBody>
                  <a:tcPr/>
                </a:tc>
              </a:tr>
              <a:tr h="0">
                <a:tc>
                  <a:txBody>
                    <a:bodyPr/>
                    <a:lstStyle/>
                    <a:p>
                      <a:r>
                        <a:rPr sz="1400"/>
                        <a:t>TQ 22</a:t>
                      </a:r>
                    </a:p>
                  </a:txBody>
                  <a:tcPr/>
                </a:tc>
                <a:tc>
                  <a:txBody>
                    <a:bodyPr/>
                    <a:lstStyle/>
                    <a:p>
                      <a:r>
                        <a:rPr sz="1400"/>
                        <a:t>3.07E+05</a:t>
                      </a:r>
                    </a:p>
                  </a:txBody>
                  <a:tcPr/>
                </a:tc>
                <a:tc>
                  <a:txBody>
                    <a:bodyPr/>
                    <a:lstStyle/>
                    <a:p>
                      <a:r>
                        <a:rPr sz="1400"/>
                        <a:t>3.50E+10</a:t>
                      </a:r>
                    </a:p>
                  </a:txBody>
                  <a:tcPr/>
                </a:tc>
                <a:tc>
                  <a:txBody>
                    <a:bodyPr/>
                    <a:lstStyle/>
                    <a:p>
                      <a:r>
                        <a:rPr sz="1400"/>
                        <a:t>7.83E+11</a:t>
                      </a:r>
                    </a:p>
                  </a:txBody>
                  <a:tcPr/>
                </a:tc>
                <a:tc>
                  <a:txBody>
                    <a:bodyPr/>
                    <a:lstStyle/>
                    <a:p>
                      <a:r>
                        <a:rPr sz="1400"/>
                        <a:t>1.26E+10</a:t>
                      </a:r>
                    </a:p>
                  </a:txBody>
                  <a:tcPr/>
                </a:tc>
                <a:tc>
                  <a:txBody>
                    <a:bodyPr/>
                    <a:lstStyle/>
                    <a:p>
                      <a:r>
                        <a:rPr sz="1400"/>
                        <a:t>3.25E+09</a:t>
                      </a:r>
                    </a:p>
                  </a:txBody>
                  <a:tcPr/>
                </a:tc>
                <a:tc>
                  <a:txBody>
                    <a:bodyPr/>
                    <a:lstStyle/>
                    <a:p>
                      <a:r>
                        <a:rPr sz="1400"/>
                        <a:t>5.02E+10</a:t>
                      </a:r>
                    </a:p>
                  </a:txBody>
                  <a:tcPr/>
                </a:tc>
                <a:tc>
                  <a:txBody>
                    <a:bodyPr/>
                    <a:lstStyle/>
                    <a:p>
                      <a:r>
                        <a:rPr sz="1400"/>
                        <a:t>7.28E+11</a:t>
                      </a:r>
                    </a:p>
                  </a:txBody>
                  <a:tcPr/>
                </a:tc>
                <a:tc>
                  <a:txBody>
                    <a:bodyPr/>
                    <a:lstStyle/>
                    <a:p>
                      <a:r>
                        <a:rPr sz="1400"/>
                        <a:t>4.98E+10</a:t>
                      </a:r>
                    </a:p>
                  </a:txBody>
                  <a:tcPr/>
                </a:tc>
              </a:tr>
              <a:tr h="0">
                <a:tc>
                  <a:txBody>
                    <a:bodyPr/>
                    <a:lstStyle/>
                    <a:p>
                      <a:r>
                        <a:rPr sz="1400"/>
                        <a:t>TQ 23</a:t>
                      </a:r>
                    </a:p>
                  </a:txBody>
                  <a:tcPr/>
                </a:tc>
                <a:tc>
                  <a:txBody>
                    <a:bodyPr/>
                    <a:lstStyle/>
                    <a:p>
                      <a:r>
                        <a:rPr sz="1400"/>
                        <a:t>1.54E+03</a:t>
                      </a:r>
                    </a:p>
                  </a:txBody>
                  <a:tcPr/>
                </a:tc>
                <a:tc>
                  <a:txBody>
                    <a:bodyPr/>
                    <a:lstStyle/>
                    <a:p>
                      <a:r>
                        <a:rPr sz="1400"/>
                        <a:t>1.69E+04</a:t>
                      </a:r>
                    </a:p>
                  </a:txBody>
                  <a:tcPr/>
                </a:tc>
                <a:tc>
                  <a:txBody>
                    <a:bodyPr/>
                    <a:lstStyle/>
                    <a:p>
                      <a:r>
                        <a:rPr sz="1400"/>
                        <a:t>2.82E+04</a:t>
                      </a:r>
                    </a:p>
                  </a:txBody>
                  <a:tcPr/>
                </a:tc>
                <a:tc>
                  <a:txBody>
                    <a:bodyPr/>
                    <a:lstStyle/>
                    <a:p>
                      <a:r>
                        <a:rPr sz="1400"/>
                        <a:t>1.38E+04</a:t>
                      </a:r>
                    </a:p>
                  </a:txBody>
                  <a:tcPr/>
                </a:tc>
                <a:tc>
                  <a:txBody>
                    <a:bodyPr/>
                    <a:lstStyle/>
                    <a:p>
                      <a:r>
                        <a:rPr sz="1400"/>
                        <a:t>6.67E+03</a:t>
                      </a:r>
                    </a:p>
                  </a:txBody>
                  <a:tcPr/>
                </a:tc>
                <a:tc>
                  <a:txBody>
                    <a:bodyPr/>
                    <a:lstStyle/>
                    <a:p>
                      <a:r>
                        <a:rPr sz="1400"/>
                        <a:t>1.61E+04</a:t>
                      </a:r>
                    </a:p>
                  </a:txBody>
                  <a:tcPr/>
                </a:tc>
                <a:tc>
                  <a:txBody>
                    <a:bodyPr/>
                    <a:lstStyle/>
                    <a:p>
                      <a:r>
                        <a:rPr sz="1400"/>
                        <a:t>2.50E+04</a:t>
                      </a:r>
                    </a:p>
                  </a:txBody>
                  <a:tcPr/>
                </a:tc>
                <a:tc>
                  <a:txBody>
                    <a:bodyPr/>
                    <a:lstStyle/>
                    <a:p>
                      <a:r>
                        <a:rPr sz="1400"/>
                        <a:t>1.48E+04</a:t>
                      </a:r>
                    </a:p>
                  </a:txBody>
                  <a:tcPr/>
                </a:tc>
              </a:tr>
              <a:tr h="0">
                <a:tc>
                  <a:txBody>
                    <a:bodyPr/>
                    <a:lstStyle/>
                    <a:p>
                      <a:r>
                        <a:rPr sz="1400"/>
                        <a:t>TQ 24</a:t>
                      </a:r>
                    </a:p>
                  </a:txBody>
                  <a:tcPr/>
                </a:tc>
                <a:tc>
                  <a:txBody>
                    <a:bodyPr/>
                    <a:lstStyle/>
                    <a:p>
                      <a:r>
                        <a:rPr sz="1400"/>
                        <a:t>1.39E+01</a:t>
                      </a:r>
                    </a:p>
                  </a:txBody>
                  <a:tcPr/>
                </a:tc>
                <a:tc>
                  <a:txBody>
                    <a:bodyPr/>
                    <a:lstStyle/>
                    <a:p>
                      <a:r>
                        <a:rPr sz="1400"/>
                        <a:t>3.20E+02</a:t>
                      </a:r>
                    </a:p>
                  </a:txBody>
                  <a:tcPr/>
                </a:tc>
                <a:tc>
                  <a:txBody>
                    <a:bodyPr/>
                    <a:lstStyle/>
                    <a:p>
                      <a:r>
                        <a:rPr sz="1400"/>
                        <a:t>9.30E+03</a:t>
                      </a:r>
                    </a:p>
                  </a:txBody>
                  <a:tcPr/>
                </a:tc>
                <a:tc>
                  <a:txBody>
                    <a:bodyPr/>
                    <a:lstStyle/>
                    <a:p>
                      <a:r>
                        <a:rPr sz="1400"/>
                        <a:t>2.85E+02</a:t>
                      </a:r>
                    </a:p>
                  </a:txBody>
                  <a:tcPr/>
                </a:tc>
                <a:tc>
                  <a:txBody>
                    <a:bodyPr/>
                    <a:lstStyle/>
                    <a:p>
                      <a:r>
                        <a:rPr sz="1400"/>
                        <a:t>2.85E+01</a:t>
                      </a:r>
                    </a:p>
                  </a:txBody>
                  <a:tcPr/>
                </a:tc>
                <a:tc>
                  <a:txBody>
                    <a:bodyPr/>
                    <a:lstStyle/>
                    <a:p>
                      <a:r>
                        <a:rPr sz="1400"/>
                        <a:t>3.29E+02</a:t>
                      </a:r>
                    </a:p>
                  </a:txBody>
                  <a:tcPr/>
                </a:tc>
                <a:tc>
                  <a:txBody>
                    <a:bodyPr/>
                    <a:lstStyle/>
                    <a:p>
                      <a:r>
                        <a:rPr sz="1400"/>
                        <a:t>1.13E+04</a:t>
                      </a:r>
                    </a:p>
                  </a:txBody>
                  <a:tcPr/>
                </a:tc>
                <a:tc>
                  <a:txBody>
                    <a:bodyPr/>
                    <a:lstStyle/>
                    <a:p>
                      <a:r>
                        <a:rPr sz="1400"/>
                        <a:t>3.42E+02</a:t>
                      </a:r>
                    </a:p>
                  </a:txBody>
                  <a:tcPr/>
                </a:tc>
              </a:tr>
              <a:tr h="0">
                <a:tc>
                  <a:txBody>
                    <a:bodyPr/>
                    <a:lstStyle/>
                    <a:p>
                      <a:r>
                        <a:rPr sz="1400"/>
                        <a:t>TQ 25</a:t>
                      </a:r>
                    </a:p>
                  </a:txBody>
                  <a:tcPr/>
                </a:tc>
                <a:tc>
                  <a:txBody>
                    <a:bodyPr/>
                    <a:lstStyle/>
                    <a:p>
                      <a:r>
                        <a:rPr sz="1400"/>
                        <a:t>1.01E+06</a:t>
                      </a:r>
                    </a:p>
                  </a:txBody>
                  <a:tcPr/>
                </a:tc>
                <a:tc>
                  <a:txBody>
                    <a:bodyPr/>
                    <a:lstStyle/>
                    <a:p>
                      <a:r>
                        <a:rPr sz="1400"/>
                        <a:t>5.00E+11</a:t>
                      </a:r>
                    </a:p>
                  </a:txBody>
                  <a:tcPr/>
                </a:tc>
                <a:tc>
                  <a:txBody>
                    <a:bodyPr/>
                    <a:lstStyle/>
                    <a:p>
                      <a:r>
                        <a:rPr sz="1400"/>
                        <a:t>3.78E+13</a:t>
                      </a:r>
                    </a:p>
                  </a:txBody>
                  <a:tcPr/>
                </a:tc>
                <a:tc>
                  <a:txBody>
                    <a:bodyPr/>
                    <a:lstStyle/>
                    <a:p>
                      <a:r>
                        <a:rPr sz="1400"/>
                        <a:t>1.73E+11</a:t>
                      </a:r>
                    </a:p>
                  </a:txBody>
                  <a:tcPr/>
                </a:tc>
                <a:tc>
                  <a:txBody>
                    <a:bodyPr/>
                    <a:lstStyle/>
                    <a:p>
                      <a:r>
                        <a:rPr sz="1400"/>
                        <a:t>2.44E+10</a:t>
                      </a:r>
                    </a:p>
                  </a:txBody>
                  <a:tcPr/>
                </a:tc>
                <a:tc>
                  <a:txBody>
                    <a:bodyPr/>
                    <a:lstStyle/>
                    <a:p>
                      <a:r>
                        <a:rPr sz="1400"/>
                        <a:t>4.08E+11</a:t>
                      </a:r>
                    </a:p>
                  </a:txBody>
                  <a:tcPr/>
                </a:tc>
                <a:tc>
                  <a:txBody>
                    <a:bodyPr/>
                    <a:lstStyle/>
                    <a:p>
                      <a:r>
                        <a:rPr sz="1400"/>
                        <a:t>6.34E+12</a:t>
                      </a:r>
                    </a:p>
                  </a:txBody>
                  <a:tcPr/>
                </a:tc>
                <a:tc>
                  <a:txBody>
                    <a:bodyPr/>
                    <a:lstStyle/>
                    <a:p>
                      <a:r>
                        <a:rPr sz="1400"/>
                        <a:t>4.26E+11</a:t>
                      </a:r>
                    </a:p>
                  </a:txBody>
                  <a:tcPr/>
                </a:tc>
              </a:tr>
              <a:tr h="0">
                <a:tc>
                  <a:txBody>
                    <a:bodyPr/>
                    <a:lstStyle/>
                    <a:p>
                      <a:r>
                        <a:rPr sz="1400"/>
                        <a:t>TQ 26</a:t>
                      </a:r>
                    </a:p>
                  </a:txBody>
                  <a:tcPr/>
                </a:tc>
                <a:tc>
                  <a:txBody>
                    <a:bodyPr/>
                    <a:lstStyle/>
                    <a:p>
                      <a:r>
                        <a:rPr sz="1400"/>
                        <a:t>6.27E+03</a:t>
                      </a:r>
                    </a:p>
                  </a:txBody>
                  <a:tcPr/>
                </a:tc>
                <a:tc>
                  <a:txBody>
                    <a:bodyPr/>
                    <a:lstStyle/>
                    <a:p>
                      <a:r>
                        <a:rPr sz="1400"/>
                        <a:t>2.63E+04</a:t>
                      </a:r>
                    </a:p>
                  </a:txBody>
                  <a:tcPr/>
                </a:tc>
                <a:tc>
                  <a:txBody>
                    <a:bodyPr/>
                    <a:lstStyle/>
                    <a:p>
                      <a:r>
                        <a:rPr sz="1400"/>
                        <a:t>4.16E+04</a:t>
                      </a:r>
                    </a:p>
                  </a:txBody>
                  <a:tcPr/>
                </a:tc>
                <a:tc>
                  <a:txBody>
                    <a:bodyPr/>
                    <a:lstStyle/>
                    <a:p>
                      <a:r>
                        <a:rPr sz="1400"/>
                        <a:t>2.23E+04</a:t>
                      </a:r>
                    </a:p>
                  </a:txBody>
                  <a:tcPr/>
                </a:tc>
                <a:tc>
                  <a:txBody>
                    <a:bodyPr/>
                    <a:lstStyle/>
                    <a:p>
                      <a:r>
                        <a:rPr sz="1400"/>
                        <a:t>1.12E+04</a:t>
                      </a:r>
                    </a:p>
                  </a:txBody>
                  <a:tcPr/>
                </a:tc>
                <a:tc>
                  <a:txBody>
                    <a:bodyPr/>
                    <a:lstStyle/>
                    <a:p>
                      <a:r>
                        <a:rPr sz="1400"/>
                        <a:t>2.48E+04</a:t>
                      </a:r>
                    </a:p>
                  </a:txBody>
                  <a:tcPr/>
                </a:tc>
                <a:tc>
                  <a:txBody>
                    <a:bodyPr/>
                    <a:lstStyle/>
                    <a:p>
                      <a:r>
                        <a:rPr sz="1400"/>
                        <a:t>3.88E+04</a:t>
                      </a:r>
                    </a:p>
                  </a:txBody>
                  <a:tcPr/>
                </a:tc>
                <a:tc>
                  <a:txBody>
                    <a:bodyPr/>
                    <a:lstStyle/>
                    <a:p>
                      <a:r>
                        <a:rPr sz="1400"/>
                        <a:t>2.35E+04</a:t>
                      </a:r>
                    </a:p>
                  </a:txBody>
                  <a:tcPr/>
                </a:tc>
              </a:tr>
              <a:tr h="0">
                <a:tc>
                  <a:txBody>
                    <a:bodyPr/>
                    <a:lstStyle/>
                    <a:p>
                      <a:r>
                        <a:rPr sz="1400"/>
                        <a:t>TQ 27</a:t>
                      </a:r>
                    </a:p>
                  </a:txBody>
                  <a:tcPr/>
                </a:tc>
                <a:tc>
                  <a:txBody>
                    <a:bodyPr/>
                    <a:lstStyle/>
                    <a:p>
                      <a:r>
                        <a:rPr sz="1400"/>
                        <a:t>3.31E+01</a:t>
                      </a:r>
                    </a:p>
                  </a:txBody>
                  <a:tcPr/>
                </a:tc>
                <a:tc>
                  <a:txBody>
                    <a:bodyPr/>
                    <a:lstStyle/>
                    <a:p>
                      <a:r>
                        <a:rPr sz="1400"/>
                        <a:t>4.34E+04</a:t>
                      </a:r>
                    </a:p>
                  </a:txBody>
                  <a:tcPr/>
                </a:tc>
                <a:tc>
                  <a:txBody>
                    <a:bodyPr/>
                    <a:lstStyle/>
                    <a:p>
                      <a:r>
                        <a:rPr sz="1400"/>
                        <a:t>7.53E+05</a:t>
                      </a:r>
                    </a:p>
                  </a:txBody>
                  <a:tcPr/>
                </a:tc>
                <a:tc>
                  <a:txBody>
                    <a:bodyPr/>
                    <a:lstStyle/>
                    <a:p>
                      <a:r>
                        <a:rPr sz="1400"/>
                        <a:t>1.75E+04</a:t>
                      </a:r>
                    </a:p>
                  </a:txBody>
                  <a:tcPr/>
                </a:tc>
                <a:tc>
                  <a:txBody>
                    <a:bodyPr/>
                    <a:lstStyle/>
                    <a:p>
                      <a:r>
                        <a:rPr sz="1400"/>
                        <a:t>2.91E+02</a:t>
                      </a:r>
                    </a:p>
                  </a:txBody>
                  <a:tcPr/>
                </a:tc>
                <a:tc>
                  <a:txBody>
                    <a:bodyPr/>
                    <a:lstStyle/>
                    <a:p>
                      <a:r>
                        <a:rPr sz="1400"/>
                        <a:t>4.63E+04</a:t>
                      </a:r>
                    </a:p>
                  </a:txBody>
                  <a:tcPr/>
                </a:tc>
                <a:tc>
                  <a:txBody>
                    <a:bodyPr/>
                    <a:lstStyle/>
                    <a:p>
                      <a:r>
                        <a:rPr sz="1400"/>
                        <a:t>1.19E+06</a:t>
                      </a:r>
                    </a:p>
                  </a:txBody>
                  <a:tcPr/>
                </a:tc>
                <a:tc>
                  <a:txBody>
                    <a:bodyPr/>
                    <a:lstStyle/>
                    <a:p>
                      <a:r>
                        <a:rPr sz="1400"/>
                        <a:t>3.58E+04</a:t>
                      </a:r>
                    </a:p>
                  </a:txBody>
                  <a:tcPr/>
                </a:tc>
              </a:tr>
              <a:tr h="0">
                <a:tc>
                  <a:txBody>
                    <a:bodyPr/>
                    <a:lstStyle/>
                    <a:p>
                      <a:r>
                        <a:rPr sz="1400"/>
                        <a:t>TQ 28</a:t>
                      </a:r>
                    </a:p>
                  </a:txBody>
                  <a:tcPr/>
                </a:tc>
                <a:tc>
                  <a:txBody>
                    <a:bodyPr/>
                    <a:lstStyle/>
                    <a:p>
                      <a:r>
                        <a:rPr sz="1400"/>
                        <a:t>1.31E+04</a:t>
                      </a:r>
                    </a:p>
                  </a:txBody>
                  <a:tcPr/>
                </a:tc>
                <a:tc>
                  <a:txBody>
                    <a:bodyPr/>
                    <a:lstStyle/>
                    <a:p>
                      <a:r>
                        <a:rPr sz="1400"/>
                        <a:t>8.49E+08</a:t>
                      </a:r>
                    </a:p>
                  </a:txBody>
                  <a:tcPr/>
                </a:tc>
                <a:tc>
                  <a:txBody>
                    <a:bodyPr/>
                    <a:lstStyle/>
                    <a:p>
                      <a:r>
                        <a:rPr sz="1400"/>
                        <a:t>6.29E+10</a:t>
                      </a:r>
                    </a:p>
                  </a:txBody>
                  <a:tcPr/>
                </a:tc>
                <a:tc>
                  <a:txBody>
                    <a:bodyPr/>
                    <a:lstStyle/>
                    <a:p>
                      <a:r>
                        <a:rPr sz="1400"/>
                        <a:t>1.94E+08</a:t>
                      </a:r>
                    </a:p>
                  </a:txBody>
                  <a:tcPr/>
                </a:tc>
                <a:tc>
                  <a:txBody>
                    <a:bodyPr/>
                    <a:lstStyle/>
                    <a:p>
                      <a:r>
                        <a:rPr sz="1400"/>
                        <a:t>1.66E+05</a:t>
                      </a:r>
                    </a:p>
                  </a:txBody>
                  <a:tcPr/>
                </a:tc>
                <a:tc>
                  <a:txBody>
                    <a:bodyPr/>
                    <a:lstStyle/>
                    <a:p>
                      <a:r>
                        <a:rPr sz="1400"/>
                        <a:t>7.71E+08</a:t>
                      </a:r>
                    </a:p>
                  </a:txBody>
                  <a:tcPr/>
                </a:tc>
                <a:tc>
                  <a:txBody>
                    <a:bodyPr/>
                    <a:lstStyle/>
                    <a:p>
                      <a:r>
                        <a:rPr sz="1400"/>
                        <a:t>9.34E+10</a:t>
                      </a:r>
                    </a:p>
                  </a:txBody>
                  <a:tcPr/>
                </a:tc>
                <a:tc>
                  <a:txBody>
                    <a:bodyPr/>
                    <a:lstStyle/>
                    <a:p>
                      <a:r>
                        <a:rPr sz="1400"/>
                        <a:t>4.23E+08</a:t>
                      </a:r>
                    </a:p>
                  </a:txBody>
                  <a:tcPr/>
                </a:tc>
              </a:tr>
              <a:tr h="0">
                <a:tc>
                  <a:txBody>
                    <a:bodyPr/>
                    <a:lstStyle/>
                    <a:p>
                      <a:r>
                        <a:rPr sz="1400"/>
                        <a:t>TQ 29</a:t>
                      </a:r>
                    </a:p>
                  </a:txBody>
                  <a:tcPr/>
                </a:tc>
                <a:tc>
                  <a:txBody>
                    <a:bodyPr/>
                    <a:lstStyle/>
                    <a:p>
                      <a:r>
                        <a:rPr sz="1400"/>
                        <a:t>2.19E+02</a:t>
                      </a:r>
                    </a:p>
                  </a:txBody>
                  <a:tcPr/>
                </a:tc>
                <a:tc>
                  <a:txBody>
                    <a:bodyPr/>
                    <a:lstStyle/>
                    <a:p>
                      <a:r>
                        <a:rPr sz="1400"/>
                        <a:t>3.00E+03</a:t>
                      </a:r>
                    </a:p>
                  </a:txBody>
                  <a:tcPr/>
                </a:tc>
                <a:tc>
                  <a:txBody>
                    <a:bodyPr/>
                    <a:lstStyle/>
                    <a:p>
                      <a:r>
                        <a:rPr sz="1400"/>
                        <a:t>1.27E+04</a:t>
                      </a:r>
                    </a:p>
                  </a:txBody>
                  <a:tcPr/>
                </a:tc>
                <a:tc>
                  <a:txBody>
                    <a:bodyPr/>
                    <a:lstStyle/>
                    <a:p>
                      <a:r>
                        <a:rPr sz="1400"/>
                        <a:t>2.66E+03</a:t>
                      </a:r>
                    </a:p>
                  </a:txBody>
                  <a:tcPr/>
                </a:tc>
                <a:tc>
                  <a:txBody>
                    <a:bodyPr/>
                    <a:lstStyle/>
                    <a:p>
                      <a:r>
                        <a:rPr sz="1400"/>
                        <a:t>3.32E+02</a:t>
                      </a:r>
                    </a:p>
                  </a:txBody>
                  <a:tcPr/>
                </a:tc>
                <a:tc>
                  <a:txBody>
                    <a:bodyPr/>
                    <a:lstStyle/>
                    <a:p>
                      <a:r>
                        <a:rPr sz="1400"/>
                        <a:t>3.97E+03</a:t>
                      </a:r>
                    </a:p>
                  </a:txBody>
                  <a:tcPr/>
                </a:tc>
                <a:tc>
                  <a:txBody>
                    <a:bodyPr/>
                    <a:lstStyle/>
                    <a:p>
                      <a:r>
                        <a:rPr sz="1400"/>
                        <a:t>1.33E+04</a:t>
                      </a:r>
                    </a:p>
                  </a:txBody>
                  <a:tcPr/>
                </a:tc>
                <a:tc>
                  <a:txBody>
                    <a:bodyPr/>
                    <a:lstStyle/>
                    <a:p>
                      <a:r>
                        <a:rPr sz="1400"/>
                        <a:t>3.25E+03</a:t>
                      </a:r>
                    </a:p>
                  </a:txBody>
                  <a:tcPr/>
                </a:tc>
              </a:tr>
              <a:tr h="0">
                <a:tc>
                  <a:txBody>
                    <a:bodyPr/>
                    <a:lstStyle/>
                    <a:p>
                      <a:r>
                        <a:rPr sz="1400"/>
                        <a:t>TQ 30</a:t>
                      </a:r>
                    </a:p>
                  </a:txBody>
                  <a:tcPr/>
                </a:tc>
                <a:tc>
                  <a:txBody>
                    <a:bodyPr/>
                    <a:lstStyle/>
                    <a:p>
                      <a:r>
                        <a:rPr sz="1400"/>
                        <a:t>6.14E+00</a:t>
                      </a:r>
                    </a:p>
                  </a:txBody>
                  <a:tcPr/>
                </a:tc>
                <a:tc>
                  <a:txBody>
                    <a:bodyPr/>
                    <a:lstStyle/>
                    <a:p>
                      <a:r>
                        <a:rPr sz="1400"/>
                        <a:t>4.44E+01</a:t>
                      </a:r>
                    </a:p>
                  </a:txBody>
                  <a:tcPr/>
                </a:tc>
                <a:tc>
                  <a:txBody>
                    <a:bodyPr/>
                    <a:lstStyle/>
                    <a:p>
                      <a:r>
                        <a:rPr sz="1400"/>
                        <a:t>4.12E+03</a:t>
                      </a:r>
                    </a:p>
                  </a:txBody>
                  <a:tcPr/>
                </a:tc>
                <a:tc>
                  <a:txBody>
                    <a:bodyPr/>
                    <a:lstStyle/>
                    <a:p>
                      <a:r>
                        <a:rPr sz="1400"/>
                        <a:t>7.15E+01</a:t>
                      </a:r>
                    </a:p>
                  </a:txBody>
                  <a:tcPr/>
                </a:tc>
                <a:tc>
                  <a:txBody>
                    <a:bodyPr/>
                    <a:lstStyle/>
                    <a:p>
                      <a:r>
                        <a:rPr sz="1400"/>
                        <a:t>6.53E+00</a:t>
                      </a:r>
                    </a:p>
                  </a:txBody>
                  <a:tcPr/>
                </a:tc>
                <a:tc>
                  <a:txBody>
                    <a:bodyPr/>
                    <a:lstStyle/>
                    <a:p>
                      <a:r>
                        <a:rPr sz="1400"/>
                        <a:t>4.23E+01</a:t>
                      </a:r>
                    </a:p>
                  </a:txBody>
                  <a:tcPr/>
                </a:tc>
                <a:tc>
                  <a:txBody>
                    <a:bodyPr/>
                    <a:lstStyle/>
                    <a:p>
                      <a:r>
                        <a:rPr sz="1400"/>
                        <a:t>3.45E+03</a:t>
                      </a:r>
                    </a:p>
                  </a:txBody>
                  <a:tcPr/>
                </a:tc>
                <a:tc>
                  <a:txBody>
                    <a:bodyPr/>
                    <a:lstStyle/>
                    <a:p>
                      <a:r>
                        <a:rPr sz="1400"/>
                        <a:t>6.09E+01</a:t>
                      </a:r>
                    </a:p>
                  </a:txBody>
                  <a:tcPr/>
                </a:tc>
              </a:tr>
              <a:tr h="0">
                <a:tc>
                  <a:txBody>
                    <a:bodyPr/>
                    <a:lstStyle/>
                    <a:p>
                      <a:r>
                        <a:rPr sz="1400"/>
                        <a:t>TQ 31</a:t>
                      </a:r>
                    </a:p>
                  </a:txBody>
                  <a:tcPr/>
                </a:tc>
                <a:tc>
                  <a:txBody>
                    <a:bodyPr/>
                    <a:lstStyle/>
                    <a:p>
                      <a:r>
                        <a:rPr sz="1400"/>
                        <a:t>3.80E+06</a:t>
                      </a:r>
                    </a:p>
                  </a:txBody>
                  <a:tcPr/>
                </a:tc>
                <a:tc>
                  <a:txBody>
                    <a:bodyPr/>
                    <a:lstStyle/>
                    <a:p>
                      <a:r>
                        <a:rPr sz="1400"/>
                        <a:t>9.04E+08</a:t>
                      </a:r>
                    </a:p>
                  </a:txBody>
                  <a:tcPr/>
                </a:tc>
                <a:tc>
                  <a:txBody>
                    <a:bodyPr/>
                    <a:lstStyle/>
                    <a:p>
                      <a:r>
                        <a:rPr sz="1400"/>
                        <a:t>5.39E+10</a:t>
                      </a:r>
                    </a:p>
                  </a:txBody>
                  <a:tcPr/>
                </a:tc>
                <a:tc>
                  <a:txBody>
                    <a:bodyPr/>
                    <a:lstStyle/>
                    <a:p>
                      <a:r>
                        <a:rPr sz="1400"/>
                        <a:t>7.86E+08</a:t>
                      </a:r>
                    </a:p>
                  </a:txBody>
                  <a:tcPr/>
                </a:tc>
                <a:tc>
                  <a:txBody>
                    <a:bodyPr/>
                    <a:lstStyle/>
                    <a:p>
                      <a:r>
                        <a:rPr sz="1400"/>
                        <a:t>1.59E+07</a:t>
                      </a:r>
                    </a:p>
                  </a:txBody>
                  <a:tcPr/>
                </a:tc>
                <a:tc>
                  <a:txBody>
                    <a:bodyPr/>
                    <a:lstStyle/>
                    <a:p>
                      <a:r>
                        <a:rPr sz="1400"/>
                        <a:t>5.12E+09</a:t>
                      </a:r>
                    </a:p>
                  </a:txBody>
                  <a:tcPr/>
                </a:tc>
                <a:tc>
                  <a:txBody>
                    <a:bodyPr/>
                    <a:lstStyle/>
                    <a:p>
                      <a:r>
                        <a:rPr sz="1400"/>
                        <a:t>7.44E+10</a:t>
                      </a:r>
                    </a:p>
                  </a:txBody>
                  <a:tcPr/>
                </a:tc>
                <a:tc>
                  <a:txBody>
                    <a:bodyPr/>
                    <a:lstStyle/>
                    <a:p>
                      <a:r>
                        <a:rPr sz="1400"/>
                        <a:t>3.02E+09</a:t>
                      </a:r>
                    </a:p>
                  </a:txBody>
                  <a:tcPr/>
                </a:tc>
              </a:tr>
              <a:tr h="0">
                <a:tc>
                  <a:txBody>
                    <a:bodyPr/>
                    <a:lstStyle/>
                    <a:p>
                      <a:r>
                        <a:rPr sz="1400"/>
                        <a:t>TQ 32</a:t>
                      </a:r>
                    </a:p>
                  </a:txBody>
                  <a:tcPr/>
                </a:tc>
                <a:tc>
                  <a:txBody>
                    <a:bodyPr/>
                    <a:lstStyle/>
                    <a:p>
                      <a:r>
                        <a:rPr sz="1400"/>
                        <a:t>1.40E+03</a:t>
                      </a:r>
                    </a:p>
                  </a:txBody>
                  <a:tcPr/>
                </a:tc>
                <a:tc>
                  <a:txBody>
                    <a:bodyPr/>
                    <a:lstStyle/>
                    <a:p>
                      <a:r>
                        <a:rPr sz="1400"/>
                        <a:t>9.54E+03</a:t>
                      </a:r>
                    </a:p>
                  </a:txBody>
                  <a:tcPr/>
                </a:tc>
                <a:tc>
                  <a:txBody>
                    <a:bodyPr/>
                    <a:lstStyle/>
                    <a:p>
                      <a:r>
                        <a:rPr sz="1400"/>
                        <a:t>2.73E+04</a:t>
                      </a:r>
                    </a:p>
                  </a:txBody>
                  <a:tcPr/>
                </a:tc>
                <a:tc>
                  <a:txBody>
                    <a:bodyPr/>
                    <a:lstStyle/>
                    <a:p>
                      <a:r>
                        <a:rPr sz="1400"/>
                        <a:t>8.10E+03</a:t>
                      </a:r>
                    </a:p>
                  </a:txBody>
                  <a:tcPr/>
                </a:tc>
                <a:tc>
                  <a:txBody>
                    <a:bodyPr/>
                    <a:lstStyle/>
                    <a:p>
                      <a:r>
                        <a:rPr sz="1400"/>
                        <a:t>1.45E+03</a:t>
                      </a:r>
                    </a:p>
                  </a:txBody>
                  <a:tcPr/>
                </a:tc>
                <a:tc>
                  <a:txBody>
                    <a:bodyPr/>
                    <a:lstStyle/>
                    <a:p>
                      <a:r>
                        <a:rPr sz="1400"/>
                        <a:t>8.51E+03</a:t>
                      </a:r>
                    </a:p>
                  </a:txBody>
                  <a:tcPr/>
                </a:tc>
                <a:tc>
                  <a:txBody>
                    <a:bodyPr/>
                    <a:lstStyle/>
                    <a:p>
                      <a:r>
                        <a:rPr sz="1400"/>
                        <a:t>1.67E+04</a:t>
                      </a:r>
                    </a:p>
                  </a:txBody>
                  <a:tcPr/>
                </a:tc>
                <a:tc>
                  <a:txBody>
                    <a:bodyPr/>
                    <a:lstStyle/>
                    <a:p>
                      <a:r>
                        <a:rPr sz="1400"/>
                        <a:t>7.29E+03</a:t>
                      </a:r>
                    </a:p>
                  </a:txBody>
                  <a:tcPr/>
                </a:tc>
              </a:tr>
              <a:tr h="0">
                <a:tc>
                  <a:txBody>
                    <a:bodyPr/>
                    <a:lstStyle/>
                    <a:p>
                      <a:r>
                        <a:rPr sz="1400"/>
                        <a:t>TQ 33</a:t>
                      </a:r>
                    </a:p>
                  </a:txBody>
                  <a:tcPr/>
                </a:tc>
                <a:tc>
                  <a:txBody>
                    <a:bodyPr/>
                    <a:lstStyle/>
                    <a:p>
                      <a:r>
                        <a:rPr sz="1400"/>
                        <a:t>8.10E+00</a:t>
                      </a:r>
                    </a:p>
                  </a:txBody>
                  <a:tcPr/>
                </a:tc>
                <a:tc>
                  <a:txBody>
                    <a:bodyPr/>
                    <a:lstStyle/>
                    <a:p>
                      <a:r>
                        <a:rPr sz="1400"/>
                        <a:t>5.52E+01</a:t>
                      </a:r>
                    </a:p>
                  </a:txBody>
                  <a:tcPr/>
                </a:tc>
                <a:tc>
                  <a:txBody>
                    <a:bodyPr/>
                    <a:lstStyle/>
                    <a:p>
                      <a:r>
                        <a:rPr sz="1400"/>
                        <a:t>4.98E+03</a:t>
                      </a:r>
                    </a:p>
                  </a:txBody>
                  <a:tcPr/>
                </a:tc>
                <a:tc>
                  <a:txBody>
                    <a:bodyPr/>
                    <a:lstStyle/>
                    <a:p>
                      <a:r>
                        <a:rPr sz="1400"/>
                        <a:t>7.84E+01</a:t>
                      </a:r>
                    </a:p>
                  </a:txBody>
                  <a:tcPr/>
                </a:tc>
                <a:tc>
                  <a:txBody>
                    <a:bodyPr/>
                    <a:lstStyle/>
                    <a:p>
                      <a:r>
                        <a:rPr sz="1400"/>
                        <a:t>8.90E+00</a:t>
                      </a:r>
                    </a:p>
                  </a:txBody>
                  <a:tcPr/>
                </a:tc>
                <a:tc>
                  <a:txBody>
                    <a:bodyPr/>
                    <a:lstStyle/>
                    <a:p>
                      <a:r>
                        <a:rPr sz="1400"/>
                        <a:t>7.46E+01</a:t>
                      </a:r>
                    </a:p>
                  </a:txBody>
                  <a:tcPr/>
                </a:tc>
                <a:tc>
                  <a:txBody>
                    <a:bodyPr/>
                    <a:lstStyle/>
                    <a:p>
                      <a:r>
                        <a:rPr sz="1400"/>
                        <a:t>8.05E+03</a:t>
                      </a:r>
                    </a:p>
                  </a:txBody>
                  <a:tcPr/>
                </a:tc>
                <a:tc>
                  <a:txBody>
                    <a:bodyPr/>
                    <a:lstStyle/>
                    <a:p>
                      <a:r>
                        <a:rPr sz="1400"/>
                        <a:t>1.02E+02</a:t>
                      </a:r>
                    </a:p>
                  </a:txBody>
                  <a:tcPr/>
                </a:tc>
              </a:tr>
              <a:tr h="0">
                <a:tc>
                  <a:txBody>
                    <a:bodyPr/>
                    <a:lstStyle/>
                    <a:p>
                      <a:r>
                        <a:rPr sz="1400"/>
                        <a:t>TQ 34</a:t>
                      </a:r>
                    </a:p>
                  </a:txBody>
                  <a:tcPr/>
                </a:tc>
                <a:tc>
                  <a:txBody>
                    <a:bodyPr/>
                    <a:lstStyle/>
                    <a:p>
                      <a:r>
                        <a:rPr sz="1400"/>
                        <a:t>3.73E+07</a:t>
                      </a:r>
                    </a:p>
                  </a:txBody>
                  <a:tcPr/>
                </a:tc>
                <a:tc>
                  <a:txBody>
                    <a:bodyPr/>
                    <a:lstStyle/>
                    <a:p>
                      <a:r>
                        <a:rPr sz="1400"/>
                        <a:t>1.90E+10</a:t>
                      </a:r>
                    </a:p>
                  </a:txBody>
                  <a:tcPr/>
                </a:tc>
                <a:tc>
                  <a:txBody>
                    <a:bodyPr/>
                    <a:lstStyle/>
                    <a:p>
                      <a:r>
                        <a:rPr sz="1400"/>
                        <a:t>3.34E+11</a:t>
                      </a:r>
                    </a:p>
                  </a:txBody>
                  <a:tcPr/>
                </a:tc>
                <a:tc>
                  <a:txBody>
                    <a:bodyPr/>
                    <a:lstStyle/>
                    <a:p>
                      <a:r>
                        <a:rPr sz="1400"/>
                        <a:t>1.09E+10</a:t>
                      </a:r>
                    </a:p>
                  </a:txBody>
                  <a:tcPr/>
                </a:tc>
                <a:tc>
                  <a:txBody>
                    <a:bodyPr/>
                    <a:lstStyle/>
                    <a:p>
                      <a:r>
                        <a:rPr sz="1400"/>
                        <a:t>1.26E+09</a:t>
                      </a:r>
                    </a:p>
                  </a:txBody>
                  <a:tcPr/>
                </a:tc>
                <a:tc>
                  <a:txBody>
                    <a:bodyPr/>
                    <a:lstStyle/>
                    <a:p>
                      <a:r>
                        <a:rPr sz="1400"/>
                        <a:t>3.21E+10</a:t>
                      </a:r>
                    </a:p>
                  </a:txBody>
                  <a:tcPr/>
                </a:tc>
                <a:tc>
                  <a:txBody>
                    <a:bodyPr/>
                    <a:lstStyle/>
                    <a:p>
                      <a:r>
                        <a:rPr sz="1400"/>
                        <a:t>3.37E+11</a:t>
                      </a:r>
                    </a:p>
                  </a:txBody>
                  <a:tcPr/>
                </a:tc>
                <a:tc>
                  <a:txBody>
                    <a:bodyPr/>
                    <a:lstStyle/>
                    <a:p>
                      <a:r>
                        <a:rPr sz="1400"/>
                        <a:t>2.63E+10</a:t>
                      </a:r>
                    </a:p>
                  </a:txBody>
                  <a:tcPr/>
                </a:tc>
              </a:tr>
              <a:tr h="0">
                <a:tc>
                  <a:txBody>
                    <a:bodyPr/>
                    <a:lstStyle/>
                    <a:p>
                      <a:r>
                        <a:rPr sz="1400"/>
                        <a:t>TQ 35</a:t>
                      </a:r>
                    </a:p>
                  </a:txBody>
                  <a:tcPr/>
                </a:tc>
                <a:tc>
                  <a:txBody>
                    <a:bodyPr/>
                    <a:lstStyle/>
                    <a:p>
                      <a:r>
                        <a:rPr sz="1400"/>
                        <a:t>7.35E+03</a:t>
                      </a:r>
                    </a:p>
                  </a:txBody>
                  <a:tcPr/>
                </a:tc>
                <a:tc>
                  <a:txBody>
                    <a:bodyPr/>
                    <a:lstStyle/>
                    <a:p>
                      <a:r>
                        <a:rPr sz="1400"/>
                        <a:t>1.94E+04</a:t>
                      </a:r>
                    </a:p>
                  </a:txBody>
                  <a:tcPr/>
                </a:tc>
                <a:tc>
                  <a:txBody>
                    <a:bodyPr/>
                    <a:lstStyle/>
                    <a:p>
                      <a:r>
                        <a:rPr sz="1400"/>
                        <a:t>2.78E+04</a:t>
                      </a:r>
                    </a:p>
                  </a:txBody>
                  <a:tcPr/>
                </a:tc>
                <a:tc>
                  <a:txBody>
                    <a:bodyPr/>
                    <a:lstStyle/>
                    <a:p>
                      <a:r>
                        <a:rPr sz="1400"/>
                        <a:t>1.75E+04</a:t>
                      </a:r>
                    </a:p>
                  </a:txBody>
                  <a:tcPr/>
                </a:tc>
                <a:tc>
                  <a:txBody>
                    <a:bodyPr/>
                    <a:lstStyle/>
                    <a:p>
                      <a:r>
                        <a:rPr sz="1400"/>
                        <a:t>6.92E+03</a:t>
                      </a:r>
                    </a:p>
                  </a:txBody>
                  <a:tcPr/>
                </a:tc>
                <a:tc>
                  <a:txBody>
                    <a:bodyPr/>
                    <a:lstStyle/>
                    <a:p>
                      <a:r>
                        <a:rPr sz="1400"/>
                        <a:t>1.82E+04</a:t>
                      </a:r>
                    </a:p>
                  </a:txBody>
                  <a:tcPr/>
                </a:tc>
                <a:tc>
                  <a:txBody>
                    <a:bodyPr/>
                    <a:lstStyle/>
                    <a:p>
                      <a:r>
                        <a:rPr sz="1400"/>
                        <a:t>2.50E+04</a:t>
                      </a:r>
                    </a:p>
                  </a:txBody>
                  <a:tcPr/>
                </a:tc>
                <a:tc>
                  <a:txBody>
                    <a:bodyPr/>
                    <a:lstStyle/>
                    <a:p>
                      <a:r>
                        <a:rPr sz="1400"/>
                        <a:t>1.66E+04</a:t>
                      </a:r>
                    </a:p>
                  </a:txBody>
                  <a:tcPr/>
                </a:tc>
              </a:tr>
              <a:tr h="1">
                <a:tc>
                  <a:txBody>
                    <a:bodyPr/>
                    <a:lstStyle/>
                    <a:p>
                      <a:r>
                        <a:rPr sz="1400"/>
                        <a:t>TQ 36</a:t>
                      </a:r>
                    </a:p>
                  </a:txBody>
                  <a:tcPr/>
                </a:tc>
                <a:tc>
                  <a:txBody>
                    <a:bodyPr/>
                    <a:lstStyle/>
                    <a:p>
                      <a:r>
                        <a:rPr sz="1400"/>
                        <a:t>1.21E+01</a:t>
                      </a:r>
                    </a:p>
                  </a:txBody>
                  <a:tcPr/>
                </a:tc>
                <a:tc>
                  <a:txBody>
                    <a:bodyPr/>
                    <a:lstStyle/>
                    <a:p>
                      <a:r>
                        <a:rPr sz="1400"/>
                        <a:t>1.49E+02</a:t>
                      </a:r>
                    </a:p>
                  </a:txBody>
                  <a:tcPr/>
                </a:tc>
                <a:tc>
                  <a:txBody>
                    <a:bodyPr/>
                    <a:lstStyle/>
                    <a:p>
                      <a:r>
                        <a:rPr sz="1400"/>
                        <a:t>1.21E+04</a:t>
                      </a:r>
                    </a:p>
                  </a:txBody>
                  <a:tcPr/>
                </a:tc>
                <a:tc>
                  <a:txBody>
                    <a:bodyPr/>
                    <a:lstStyle/>
                    <a:p>
                      <a:r>
                        <a:rPr sz="1400"/>
                        <a:t>1.82E+02</a:t>
                      </a:r>
                    </a:p>
                  </a:txBody>
                  <a:tcPr/>
                </a:tc>
                <a:tc>
                  <a:txBody>
                    <a:bodyPr/>
                    <a:lstStyle/>
                    <a:p>
                      <a:r>
                        <a:rPr sz="1400"/>
                        <a:t>1.12E+01</a:t>
                      </a:r>
                    </a:p>
                  </a:txBody>
                  <a:tcPr/>
                </a:tc>
                <a:tc>
                  <a:txBody>
                    <a:bodyPr/>
                    <a:lstStyle/>
                    <a:p>
                      <a:r>
                        <a:rPr sz="1400"/>
                        <a:t>1.49E+02</a:t>
                      </a:r>
                    </a:p>
                  </a:txBody>
                  <a:tcPr/>
                </a:tc>
                <a:tc>
                  <a:txBody>
                    <a:bodyPr/>
                    <a:lstStyle/>
                    <a:p>
                      <a:r>
                        <a:rPr sz="1400"/>
                        <a:t>1.64E+04</a:t>
                      </a:r>
                    </a:p>
                  </a:txBody>
                  <a:tcPr/>
                </a:tc>
                <a:tc>
                  <a:txBody>
                    <a:bodyPr/>
                    <a:lstStyle/>
                    <a:p>
                      <a:r>
                        <a:rPr sz="1400"/>
                        <a:t>2.05E+02</a:t>
                      </a:r>
                    </a:p>
                  </a:txBody>
                  <a:tcPr/>
                </a:tc>
              </a:tr>
            </a:tbl>
          </a:graphicData>
        </a:graphic>
      </p:graphicFrame>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182880"/>
            <a:ext cx="13716000" cy="1828800"/>
          </a:xfrm>
        </p:spPr>
        <p:txBody>
          <a:bodyPr/>
          <a:lstStyle/>
          <a:p>
            <a:pPr>
              <a:defRPr sz="4400">
                <a:latin typeface="Helvetica"/>
              </a:defRPr>
            </a:pPr>
            <a:r>
              <a:t>Percentiles of target questions</a:t>
            </a:r>
          </a:p>
        </p:txBody>
      </p:sp>
      <p:graphicFrame>
        <p:nvGraphicFramePr>
          <p:cNvPr id="3" name="Table 2"/>
          <p:cNvGraphicFramePr>
            <a:graphicFrameLocks noGrp="1"/>
          </p:cNvGraphicFramePr>
          <p:nvPr/>
        </p:nvGraphicFramePr>
        <p:xfrm>
          <a:off x="914400" y="1828800"/>
          <a:ext cx="12801600" cy="1"/>
        </p:xfrm>
        <a:graphic>
          <a:graphicData uri="http://schemas.openxmlformats.org/drawingml/2006/table">
            <a:tbl>
              <a:tblPr firstRow="1" bandRow="1">
                <a:tableStyleId>{5C22544A-7EE6-4342-B048-85BDC9FD1C3A}</a:tableStyleId>
              </a:tblPr>
              <a:tblGrid>
                <a:gridCol w="1422400"/>
                <a:gridCol w="1422400"/>
                <a:gridCol w="1422400"/>
                <a:gridCol w="1422400"/>
                <a:gridCol w="1422400"/>
                <a:gridCol w="1422400"/>
                <a:gridCol w="1422400"/>
                <a:gridCol w="1422400"/>
                <a:gridCol w="1422400"/>
              </a:tblGrid>
              <a:tr h="0">
                <a:tc>
                  <a:txBody>
                    <a:bodyPr/>
                    <a:lstStyle/>
                    <a:p/>
                  </a:txBody>
                  <a:tcPr/>
                </a:tc>
                <a:tc>
                  <a:txBody>
                    <a:bodyPr/>
                    <a:lstStyle/>
                    <a:p>
                      <a:r>
                        <a:rPr sz="1400"/>
                        <a:t>Q05 (EW)</a:t>
                      </a:r>
                    </a:p>
                  </a:txBody>
                  <a:tcPr/>
                </a:tc>
                <a:tc>
                  <a:txBody>
                    <a:bodyPr/>
                    <a:lstStyle/>
                    <a:p>
                      <a:r>
                        <a:rPr sz="1400"/>
                        <a:t>Q50 (EW)</a:t>
                      </a:r>
                    </a:p>
                  </a:txBody>
                  <a:tcPr/>
                </a:tc>
                <a:tc>
                  <a:txBody>
                    <a:bodyPr/>
                    <a:lstStyle/>
                    <a:p>
                      <a:r>
                        <a:rPr sz="1400"/>
                        <a:t>Q95 (EW)</a:t>
                      </a:r>
                    </a:p>
                  </a:txBody>
                  <a:tcPr/>
                </a:tc>
                <a:tc>
                  <a:txBody>
                    <a:bodyPr/>
                    <a:lstStyle/>
                    <a:p>
                      <a:r>
                        <a:rPr sz="1400"/>
                        <a:t>Qmean (EW)</a:t>
                      </a:r>
                    </a:p>
                  </a:txBody>
                  <a:tcPr/>
                </a:tc>
                <a:tc>
                  <a:txBody>
                    <a:bodyPr/>
                    <a:lstStyle/>
                    <a:p>
                      <a:r>
                        <a:rPr sz="1400"/>
                        <a:t>Q05 (Cooke)</a:t>
                      </a:r>
                    </a:p>
                  </a:txBody>
                  <a:tcPr/>
                </a:tc>
                <a:tc>
                  <a:txBody>
                    <a:bodyPr/>
                    <a:lstStyle/>
                    <a:p>
                      <a:r>
                        <a:rPr sz="1400"/>
                        <a:t>Q50 (Cooke)</a:t>
                      </a:r>
                    </a:p>
                  </a:txBody>
                  <a:tcPr/>
                </a:tc>
                <a:tc>
                  <a:txBody>
                    <a:bodyPr/>
                    <a:lstStyle/>
                    <a:p>
                      <a:r>
                        <a:rPr sz="1400"/>
                        <a:t>Q95 (Cooke)</a:t>
                      </a:r>
                    </a:p>
                  </a:txBody>
                  <a:tcPr/>
                </a:tc>
                <a:tc>
                  <a:txBody>
                    <a:bodyPr/>
                    <a:lstStyle/>
                    <a:p>
                      <a:r>
                        <a:rPr sz="1400"/>
                        <a:t>Qmean (Cooke)</a:t>
                      </a:r>
                    </a:p>
                  </a:txBody>
                  <a:tcPr/>
                </a:tc>
              </a:tr>
              <a:tr h="0">
                <a:tc>
                  <a:txBody>
                    <a:bodyPr/>
                    <a:lstStyle/>
                    <a:p>
                      <a:r>
                        <a:rPr sz="1400"/>
                        <a:t>TQ 37</a:t>
                      </a:r>
                    </a:p>
                  </a:txBody>
                  <a:tcPr/>
                </a:tc>
                <a:tc>
                  <a:txBody>
                    <a:bodyPr/>
                    <a:lstStyle/>
                    <a:p>
                      <a:r>
                        <a:rPr sz="1400"/>
                        <a:t>3.47E+07</a:t>
                      </a:r>
                    </a:p>
                  </a:txBody>
                  <a:tcPr/>
                </a:tc>
                <a:tc>
                  <a:txBody>
                    <a:bodyPr/>
                    <a:lstStyle/>
                    <a:p>
                      <a:r>
                        <a:rPr sz="1400"/>
                        <a:t>2.71E+11</a:t>
                      </a:r>
                    </a:p>
                  </a:txBody>
                  <a:tcPr/>
                </a:tc>
                <a:tc>
                  <a:txBody>
                    <a:bodyPr/>
                    <a:lstStyle/>
                    <a:p>
                      <a:r>
                        <a:rPr sz="1400"/>
                        <a:t>8.39E+12</a:t>
                      </a:r>
                    </a:p>
                  </a:txBody>
                  <a:tcPr/>
                </a:tc>
                <a:tc>
                  <a:txBody>
                    <a:bodyPr/>
                    <a:lstStyle/>
                    <a:p>
                      <a:r>
                        <a:rPr sz="1400"/>
                        <a:t>1.60E+11</a:t>
                      </a:r>
                    </a:p>
                  </a:txBody>
                  <a:tcPr/>
                </a:tc>
                <a:tc>
                  <a:txBody>
                    <a:bodyPr/>
                    <a:lstStyle/>
                    <a:p>
                      <a:r>
                        <a:rPr sz="1400"/>
                        <a:t>1.51E+10</a:t>
                      </a:r>
                    </a:p>
                  </a:txBody>
                  <a:tcPr/>
                </a:tc>
                <a:tc>
                  <a:txBody>
                    <a:bodyPr/>
                    <a:lstStyle/>
                    <a:p>
                      <a:r>
                        <a:rPr sz="1400"/>
                        <a:t>2.32E+11</a:t>
                      </a:r>
                    </a:p>
                  </a:txBody>
                  <a:tcPr/>
                </a:tc>
                <a:tc>
                  <a:txBody>
                    <a:bodyPr/>
                    <a:lstStyle/>
                    <a:p>
                      <a:r>
                        <a:rPr sz="1400"/>
                        <a:t>2.81E+12</a:t>
                      </a:r>
                    </a:p>
                  </a:txBody>
                  <a:tcPr/>
                </a:tc>
                <a:tc>
                  <a:txBody>
                    <a:bodyPr/>
                    <a:lstStyle/>
                    <a:p>
                      <a:r>
                        <a:rPr sz="1400"/>
                        <a:t>2.39E+11</a:t>
                      </a:r>
                    </a:p>
                  </a:txBody>
                  <a:tcPr/>
                </a:tc>
              </a:tr>
              <a:tr h="1">
                <a:tc>
                  <a:txBody>
                    <a:bodyPr/>
                    <a:lstStyle/>
                    <a:p>
                      <a:r>
                        <a:rPr sz="1400"/>
                        <a:t>TQ 38</a:t>
                      </a:r>
                    </a:p>
                  </a:txBody>
                  <a:tcPr/>
                </a:tc>
                <a:tc>
                  <a:txBody>
                    <a:bodyPr/>
                    <a:lstStyle/>
                    <a:p>
                      <a:r>
                        <a:rPr sz="1400"/>
                        <a:t>1.30E+04</a:t>
                      </a:r>
                    </a:p>
                  </a:txBody>
                  <a:tcPr/>
                </a:tc>
                <a:tc>
                  <a:txBody>
                    <a:bodyPr/>
                    <a:lstStyle/>
                    <a:p>
                      <a:r>
                        <a:rPr sz="1400"/>
                        <a:t>2.59E+04</a:t>
                      </a:r>
                    </a:p>
                  </a:txBody>
                  <a:tcPr/>
                </a:tc>
                <a:tc>
                  <a:txBody>
                    <a:bodyPr/>
                    <a:lstStyle/>
                    <a:p>
                      <a:r>
                        <a:rPr sz="1400"/>
                        <a:t>3.61E+04</a:t>
                      </a:r>
                    </a:p>
                  </a:txBody>
                  <a:tcPr/>
                </a:tc>
                <a:tc>
                  <a:txBody>
                    <a:bodyPr/>
                    <a:lstStyle/>
                    <a:p>
                      <a:r>
                        <a:rPr sz="1400"/>
                        <a:t>2.46E+04</a:t>
                      </a:r>
                    </a:p>
                  </a:txBody>
                  <a:tcPr/>
                </a:tc>
                <a:tc>
                  <a:txBody>
                    <a:bodyPr/>
                    <a:lstStyle/>
                    <a:p>
                      <a:r>
                        <a:rPr sz="1400"/>
                        <a:t>1.37E+04</a:t>
                      </a:r>
                    </a:p>
                  </a:txBody>
                  <a:tcPr/>
                </a:tc>
                <a:tc>
                  <a:txBody>
                    <a:bodyPr/>
                    <a:lstStyle/>
                    <a:p>
                      <a:r>
                        <a:rPr sz="1400"/>
                        <a:t>2.58E+04</a:t>
                      </a:r>
                    </a:p>
                  </a:txBody>
                  <a:tcPr/>
                </a:tc>
                <a:tc>
                  <a:txBody>
                    <a:bodyPr/>
                    <a:lstStyle/>
                    <a:p>
                      <a:r>
                        <a:rPr sz="1400"/>
                        <a:t>3.50E+04</a:t>
                      </a:r>
                    </a:p>
                  </a:txBody>
                  <a:tcPr/>
                </a:tc>
                <a:tc>
                  <a:txBody>
                    <a:bodyPr/>
                    <a:lstStyle/>
                    <a:p>
                      <a:r>
                        <a:rPr sz="1400"/>
                        <a:t>2.45E+04</a:t>
                      </a:r>
                    </a:p>
                  </a:txBody>
                  <a:tcPr/>
                </a:tc>
              </a:tr>
            </a:tbl>
          </a:graphicData>
        </a:graphic>
      </p:graphicFrame>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2743200"/>
            <a:ext cx="13716000" cy="1828800"/>
          </a:xfrm>
        </p:spPr>
        <p:txBody>
          <a:bodyPr/>
          <a:lstStyle/>
          <a:p>
            <a:pPr>
              <a:defRPr sz="5400">
                <a:latin typeface="Helvetica"/>
              </a:defRPr>
            </a:pPr>
            <a:r>
              <a:t>Trend plots</a:t>
            </a:r>
          </a:p>
        </p:txBody>
      </p:sp>
      <p:sp>
        <p:nvSpPr>
          <p:cNvPr id="3" name="Rectangle 2"/>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4" name="Picture 3"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trend_01.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Target questions Group 1</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TQ3. Next eruption, rhyolitic magma, SubPlinian eruption.</a:t>
            </a:r>
          </a:p>
          <a:p>
            <a:pPr>
              <a:defRPr sz="1800"/>
            </a:pPr>
          </a:p>
          <a:p>
            <a:pPr>
              <a:defRPr sz="1800"/>
            </a:pPr>
            <a:r>
              <a:t>TQ4. Next eruption, rhyolitic magma, Plinian eruption.</a:t>
            </a:r>
          </a:p>
          <a:p>
            <a:pPr>
              <a:defRPr sz="1800"/>
            </a:pPr>
          </a:p>
          <a:p>
            <a:pPr>
              <a:defRPr sz="1800"/>
            </a:pPr>
            <a:r>
              <a:t>TQ5. Next eruption, rhyolitic magma, other eruption type.</a:t>
            </a:r>
          </a:p>
          <a:p>
            <a:pPr>
              <a:defRPr sz="1800"/>
            </a:pPr>
          </a:p>
          <a:p>
            <a:pPr>
              <a:defRPr sz="1800"/>
            </a:pP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2743200"/>
            <a:ext cx="13716000" cy="1828800"/>
          </a:xfrm>
        </p:spPr>
        <p:txBody>
          <a:bodyPr/>
          <a:lstStyle/>
          <a:p>
            <a:pPr>
              <a:defRPr sz="5400">
                <a:latin typeface="Helvetica"/>
              </a:defRPr>
            </a:pPr>
            <a:r>
              <a:t>Violin plots</a:t>
            </a:r>
          </a:p>
        </p:txBody>
      </p:sp>
      <p:sp>
        <p:nvSpPr>
          <p:cNvPr id="3" name="Rectangle 2"/>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4" name="Picture 3"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violin_01.png"/>
          <p:cNvPicPr>
            <a:picLocks noChangeAspect="1"/>
          </p:cNvPicPr>
          <p:nvPr/>
        </p:nvPicPr>
        <p:blipFill>
          <a:blip r:embed="rId3"/>
          <a:stretch>
            <a:fillRect/>
          </a:stretch>
        </p:blipFill>
        <p:spPr>
          <a:xfrm>
            <a:off x="4626864" y="2286000"/>
            <a:ext cx="9921240" cy="496062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Target questions Group 1</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TQ6. Next eruption, andesitic magma, Hydrovolcanic/Continuos ash emission eruption.</a:t>
            </a:r>
          </a:p>
          <a:p>
            <a:pPr>
              <a:defRPr sz="1800"/>
            </a:pPr>
          </a:p>
          <a:p>
            <a:pPr>
              <a:defRPr sz="1800"/>
            </a:pPr>
            <a:r>
              <a:t>TQ7. Next eruption, andesitic magma, Violent Strombolian eruption.</a:t>
            </a:r>
          </a:p>
          <a:p>
            <a:pPr>
              <a:defRPr sz="1800"/>
            </a:pPr>
          </a:p>
          <a:p>
            <a:pPr>
              <a:defRPr sz="1800"/>
            </a:pPr>
            <a:r>
              <a:t>TQ8. Next eruption, andesitic magma, SubPlinian eruption.</a:t>
            </a:r>
          </a:p>
          <a:p>
            <a:pPr>
              <a:defRPr sz="1800"/>
            </a:pPr>
          </a:p>
          <a:p>
            <a:pPr>
              <a:defRPr sz="1800"/>
            </a:pPr>
            <a:r>
              <a:t>TQ9. Next eruption, andesitic magma, Plinian eruption.</a:t>
            </a:r>
          </a:p>
          <a:p>
            <a:pPr>
              <a:defRPr sz="1800"/>
            </a:pPr>
          </a:p>
          <a:p>
            <a:pPr>
              <a:defRPr sz="1800"/>
            </a:pPr>
            <a:r>
              <a:t>TQ10. Next eruption, andesitic magma, other eruption type.</a:t>
            </a:r>
          </a:p>
          <a:p>
            <a:pPr>
              <a:defRPr sz="1800"/>
            </a:pPr>
          </a:p>
          <a:p>
            <a:pPr>
              <a:defRPr sz="1800"/>
            </a:pP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2743200"/>
            <a:ext cx="13716000" cy="1828800"/>
          </a:xfrm>
        </p:spPr>
        <p:txBody>
          <a:bodyPr/>
          <a:lstStyle/>
          <a:p>
            <a:pPr>
              <a:defRPr sz="5400">
                <a:latin typeface="Helvetica"/>
              </a:defRPr>
            </a:pPr>
            <a:r>
              <a:t>Pie charts</a:t>
            </a:r>
          </a:p>
        </p:txBody>
      </p:sp>
      <p:sp>
        <p:nvSpPr>
          <p:cNvPr id="3" name="Rectangle 2"/>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4" name="Picture 3"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ie_01.png"/>
          <p:cNvPicPr>
            <a:picLocks noChangeAspect="1"/>
          </p:cNvPicPr>
          <p:nvPr/>
        </p:nvPicPr>
        <p:blipFill>
          <a:blip r:embed="rId3"/>
          <a:stretch>
            <a:fillRect/>
          </a:stretch>
        </p:blipFill>
        <p:spPr>
          <a:xfrm>
            <a:off x="4626864" y="2286000"/>
            <a:ext cx="9921240" cy="496062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Target questions Group 1</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TQ3. Next eruption, rhyolitic magma, SubPlinian eruption.</a:t>
            </a:r>
          </a:p>
          <a:p>
            <a:pPr>
              <a:defRPr sz="1800"/>
            </a:pPr>
          </a:p>
          <a:p>
            <a:pPr>
              <a:defRPr sz="1800"/>
            </a:pPr>
            <a:r>
              <a:t>TQ4. Next eruption, rhyolitic magma, Plinian eruption.</a:t>
            </a:r>
          </a:p>
          <a:p>
            <a:pPr>
              <a:defRPr sz="1800"/>
            </a:pPr>
          </a:p>
          <a:p>
            <a:pPr>
              <a:defRPr sz="1800"/>
            </a:pPr>
            <a:r>
              <a:t>TQ5. Next eruption, rhyolitic magma, other eruption type.</a:t>
            </a:r>
          </a:p>
          <a:p>
            <a:pPr>
              <a:defRPr sz="1800"/>
            </a:pPr>
          </a:p>
          <a:p>
            <a:pPr>
              <a:defRPr sz="1800"/>
            </a:pP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pie_02.png"/>
          <p:cNvPicPr>
            <a:picLocks noChangeAspect="1"/>
          </p:cNvPicPr>
          <p:nvPr/>
        </p:nvPicPr>
        <p:blipFill>
          <a:blip r:embed="rId3"/>
          <a:stretch>
            <a:fillRect/>
          </a:stretch>
        </p:blipFill>
        <p:spPr>
          <a:xfrm>
            <a:off x="4626864" y="2286000"/>
            <a:ext cx="9921240" cy="496062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Target questions Group 2</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TQ6. Next eruption, andesitic magma, Hydrovolcanic/Continuos ash emission eruption.</a:t>
            </a:r>
          </a:p>
          <a:p>
            <a:pPr>
              <a:defRPr sz="1800"/>
            </a:pPr>
          </a:p>
          <a:p>
            <a:pPr>
              <a:defRPr sz="1800"/>
            </a:pPr>
            <a:r>
              <a:t>TQ7. Next eruption, andesitic magma, Violent Strombolian eruption.</a:t>
            </a:r>
          </a:p>
          <a:p>
            <a:pPr>
              <a:defRPr sz="1800"/>
            </a:pPr>
          </a:p>
          <a:p>
            <a:pPr>
              <a:defRPr sz="1800"/>
            </a:pPr>
            <a:r>
              <a:t>TQ8. Next eruption, andesitic magma, SubPlinian eruption.</a:t>
            </a:r>
          </a:p>
          <a:p>
            <a:pPr>
              <a:defRPr sz="1800"/>
            </a:pPr>
          </a:p>
          <a:p>
            <a:pPr>
              <a:defRPr sz="1800"/>
            </a:pPr>
            <a:r>
              <a:t>TQ9. Next eruption, andesitic magma, Plinian eruption.</a:t>
            </a:r>
          </a:p>
          <a:p>
            <a:pPr>
              <a:defRPr sz="1800"/>
            </a:pPr>
          </a:p>
          <a:p>
            <a:pPr>
              <a:defRPr sz="1800"/>
            </a:pPr>
            <a:r>
              <a:t>TQ10. Next eruption, andesitic magma, other eruption type.</a:t>
            </a:r>
          </a:p>
          <a:p>
            <a:pPr>
              <a:defRPr sz="1800"/>
            </a:pPr>
          </a:p>
          <a:p>
            <a:pPr>
              <a:defRPr sz="1800"/>
            </a:pP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a:xfrm>
            <a:off x="0" y="2743200"/>
            <a:ext cx="13716000" cy="1828800"/>
          </a:xfrm>
        </p:spPr>
        <p:txBody>
          <a:bodyPr/>
          <a:lstStyle/>
          <a:p>
            <a:pPr>
              <a:defRPr sz="5400">
                <a:latin typeface="Helvetica"/>
              </a:defRPr>
            </a:pPr>
            <a:r>
              <a:t>Target Barplots</a:t>
            </a:r>
          </a:p>
        </p:txBody>
      </p:sp>
      <p:sp>
        <p:nvSpPr>
          <p:cNvPr id="3" name="Rectangle 2"/>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4" name="Picture 3" descr="logo.png"/>
          <p:cNvPicPr>
            <a:picLocks noChangeAspect="1"/>
          </p:cNvPicPr>
          <p:nvPr/>
        </p:nvPicPr>
        <p:blipFill>
          <a:blip r:embed="rId2"/>
          <a:stretch>
            <a:fillRect/>
          </a:stretch>
        </p:blipFill>
        <p:spPr>
          <a:xfrm>
            <a:off x="13716000" y="7589520"/>
            <a:ext cx="731520" cy="564976"/>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03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Percentage of VEI4+ eruptions at Cotopaxi</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your knowledge of the frequency of activity over the past ~4 ka at Cotopaxi volcano and based on the total number of eruptions (76) for which a VEI index has been estimated, what percentage were VEI 4 or higher eruptions?  (Data source: GVP database [2018])</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01.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rhyolitic magma</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eruption at Cotopaxi, the magma involved would be totally or predominantly of rhyolitic composition?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1.59E+00</a:t>
                      </a:r>
                    </a:p>
                  </a:txBody>
                  <a:tcPr/>
                </a:tc>
                <a:tc>
                  <a:txBody>
                    <a:bodyPr/>
                    <a:lstStyle/>
                    <a:p>
                      <a:r>
                        <a:rPr sz="1000"/>
                        <a:t>8.78E+00</a:t>
                      </a:r>
                    </a:p>
                  </a:txBody>
                  <a:tcPr/>
                </a:tc>
                <a:tc>
                  <a:txBody>
                    <a:bodyPr/>
                    <a:lstStyle/>
                    <a:p>
                      <a:r>
                        <a:rPr sz="1000"/>
                        <a:t>3.08E+01</a:t>
                      </a:r>
                    </a:p>
                  </a:txBody>
                  <a:tcPr/>
                </a:tc>
                <a:tc>
                  <a:txBody>
                    <a:bodyPr/>
                    <a:lstStyle/>
                    <a:p>
                      <a:r>
                        <a:rPr sz="1000"/>
                        <a:t>1.15E+01</a:t>
                      </a:r>
                    </a:p>
                  </a:txBody>
                  <a:tcPr/>
                </a:tc>
              </a:tr>
              <a:tr h="1">
                <a:tc>
                  <a:txBody>
                    <a:bodyPr/>
                    <a:lstStyle/>
                    <a:p>
                      <a:r>
                        <a:rPr sz="1000"/>
                        <a:t>EW</a:t>
                      </a:r>
                    </a:p>
                  </a:txBody>
                  <a:tcPr/>
                </a:tc>
                <a:tc>
                  <a:txBody>
                    <a:bodyPr/>
                    <a:lstStyle/>
                    <a:p>
                      <a:r>
                        <a:rPr sz="1000"/>
                        <a:t>2.33E+00</a:t>
                      </a:r>
                    </a:p>
                  </a:txBody>
                  <a:tcPr/>
                </a:tc>
                <a:tc>
                  <a:txBody>
                    <a:bodyPr/>
                    <a:lstStyle/>
                    <a:p>
                      <a:r>
                        <a:rPr sz="1000"/>
                        <a:t>1.26E+01</a:t>
                      </a:r>
                    </a:p>
                  </a:txBody>
                  <a:tcPr/>
                </a:tc>
                <a:tc>
                  <a:txBody>
                    <a:bodyPr/>
                    <a:lstStyle/>
                    <a:p>
                      <a:r>
                        <a:rPr sz="1000"/>
                        <a:t>4.68E+01</a:t>
                      </a:r>
                    </a:p>
                  </a:txBody>
                  <a:tcPr/>
                </a:tc>
                <a:tc>
                  <a:txBody>
                    <a:bodyPr/>
                    <a:lstStyle/>
                    <a:p>
                      <a:r>
                        <a:rPr sz="1000"/>
                        <a:t>1.71E+01</a:t>
                      </a:r>
                    </a:p>
                  </a:txBody>
                  <a:tcPr/>
                </a:tc>
              </a:tr>
            </a:tbl>
          </a:graphicData>
        </a:graphic>
      </p:graphicFrame>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02.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andesitic magma</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eruption at Cotopaxi, the magma involved would be totally or predominantly of andesitic composition?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6.92E+01</a:t>
                      </a:r>
                    </a:p>
                  </a:txBody>
                  <a:tcPr/>
                </a:tc>
                <a:tc>
                  <a:txBody>
                    <a:bodyPr/>
                    <a:lstStyle/>
                    <a:p>
                      <a:r>
                        <a:rPr sz="1000"/>
                        <a:t>9.12E+01</a:t>
                      </a:r>
                    </a:p>
                  </a:txBody>
                  <a:tcPr/>
                </a:tc>
                <a:tc>
                  <a:txBody>
                    <a:bodyPr/>
                    <a:lstStyle/>
                    <a:p>
                      <a:r>
                        <a:rPr sz="1000"/>
                        <a:t>9.84E+01</a:t>
                      </a:r>
                    </a:p>
                  </a:txBody>
                  <a:tcPr/>
                </a:tc>
                <a:tc>
                  <a:txBody>
                    <a:bodyPr/>
                    <a:lstStyle/>
                    <a:p>
                      <a:r>
                        <a:rPr sz="1000"/>
                        <a:t>8.85E+01</a:t>
                      </a:r>
                    </a:p>
                  </a:txBody>
                  <a:tcPr/>
                </a:tc>
              </a:tr>
              <a:tr h="1">
                <a:tc>
                  <a:txBody>
                    <a:bodyPr/>
                    <a:lstStyle/>
                    <a:p>
                      <a:r>
                        <a:rPr sz="1000"/>
                        <a:t>EW</a:t>
                      </a:r>
                    </a:p>
                  </a:txBody>
                  <a:tcPr/>
                </a:tc>
                <a:tc>
                  <a:txBody>
                    <a:bodyPr/>
                    <a:lstStyle/>
                    <a:p>
                      <a:r>
                        <a:rPr sz="1000"/>
                        <a:t>5.32E+01</a:t>
                      </a:r>
                    </a:p>
                  </a:txBody>
                  <a:tcPr/>
                </a:tc>
                <a:tc>
                  <a:txBody>
                    <a:bodyPr/>
                    <a:lstStyle/>
                    <a:p>
                      <a:r>
                        <a:rPr sz="1000"/>
                        <a:t>8.74E+01</a:t>
                      </a:r>
                    </a:p>
                  </a:txBody>
                  <a:tcPr/>
                </a:tc>
                <a:tc>
                  <a:txBody>
                    <a:bodyPr/>
                    <a:lstStyle/>
                    <a:p>
                      <a:r>
                        <a:rPr sz="1000"/>
                        <a:t>9.77E+01</a:t>
                      </a:r>
                    </a:p>
                  </a:txBody>
                  <a:tcPr/>
                </a:tc>
                <a:tc>
                  <a:txBody>
                    <a:bodyPr/>
                    <a:lstStyle/>
                    <a:p>
                      <a:r>
                        <a:rPr sz="1000"/>
                        <a:t>8.29E+01</a:t>
                      </a:r>
                    </a:p>
                  </a:txBody>
                  <a:tcPr/>
                </a:tc>
              </a:tr>
            </a:tbl>
          </a:graphicData>
        </a:graphic>
      </p:graphicFrame>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03.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rhyolitic magma, SubPlinian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at Cotopaxi, in case that the next eruption would involve totally or predominantly rhyolitic magma, the eruption would be SubPlinian (VEI 3-4)?</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1.39E+01</a:t>
                      </a:r>
                    </a:p>
                  </a:txBody>
                  <a:tcPr/>
                </a:tc>
                <a:tc>
                  <a:txBody>
                    <a:bodyPr/>
                    <a:lstStyle/>
                    <a:p>
                      <a:r>
                        <a:rPr sz="1000"/>
                        <a:t>4.77E+01</a:t>
                      </a:r>
                    </a:p>
                  </a:txBody>
                  <a:tcPr/>
                </a:tc>
                <a:tc>
                  <a:txBody>
                    <a:bodyPr/>
                    <a:lstStyle/>
                    <a:p>
                      <a:r>
                        <a:rPr sz="1000"/>
                        <a:t>7.66E+01</a:t>
                      </a:r>
                    </a:p>
                  </a:txBody>
                  <a:tcPr/>
                </a:tc>
                <a:tc>
                  <a:txBody>
                    <a:bodyPr/>
                    <a:lstStyle/>
                    <a:p>
                      <a:r>
                        <a:rPr sz="1000"/>
                        <a:t>4.70E+01</a:t>
                      </a:r>
                    </a:p>
                  </a:txBody>
                  <a:tcPr/>
                </a:tc>
              </a:tr>
              <a:tr h="1">
                <a:tc>
                  <a:txBody>
                    <a:bodyPr/>
                    <a:lstStyle/>
                    <a:p>
                      <a:r>
                        <a:rPr sz="1000"/>
                        <a:t>EW</a:t>
                      </a:r>
                    </a:p>
                  </a:txBody>
                  <a:tcPr/>
                </a:tc>
                <a:tc>
                  <a:txBody>
                    <a:bodyPr/>
                    <a:lstStyle/>
                    <a:p>
                      <a:r>
                        <a:rPr sz="1000"/>
                        <a:t>1.13E+01</a:t>
                      </a:r>
                    </a:p>
                  </a:txBody>
                  <a:tcPr/>
                </a:tc>
                <a:tc>
                  <a:txBody>
                    <a:bodyPr/>
                    <a:lstStyle/>
                    <a:p>
                      <a:r>
                        <a:rPr sz="1000"/>
                        <a:t>4.47E+01</a:t>
                      </a:r>
                    </a:p>
                  </a:txBody>
                  <a:tcPr/>
                </a:tc>
                <a:tc>
                  <a:txBody>
                    <a:bodyPr/>
                    <a:lstStyle/>
                    <a:p>
                      <a:r>
                        <a:rPr sz="1000"/>
                        <a:t>7.75E+01</a:t>
                      </a:r>
                    </a:p>
                  </a:txBody>
                  <a:tcPr/>
                </a:tc>
                <a:tc>
                  <a:txBody>
                    <a:bodyPr/>
                    <a:lstStyle/>
                    <a:p>
                      <a:r>
                        <a:rPr sz="1000"/>
                        <a:t>4.47E+01</a:t>
                      </a:r>
                    </a:p>
                  </a:txBody>
                  <a:tcPr/>
                </a:tc>
              </a:tr>
            </a:tbl>
          </a:graphicData>
        </a:graphic>
      </p:graphicFrame>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04.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rhyolitic magma, 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at Cotopaxi, in case that the next eruption would involve totally or predominantly rhyolitic magma, the eruption would be similar to the F-2/F-4 ones (Plinian, VEI 4-5)?</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9.27E+00</a:t>
                      </a:r>
                    </a:p>
                  </a:txBody>
                  <a:tcPr/>
                </a:tc>
                <a:tc>
                  <a:txBody>
                    <a:bodyPr/>
                    <a:lstStyle/>
                    <a:p>
                      <a:r>
                        <a:rPr sz="1000"/>
                        <a:t>3.46E+01</a:t>
                      </a:r>
                    </a:p>
                  </a:txBody>
                  <a:tcPr/>
                </a:tc>
                <a:tc>
                  <a:txBody>
                    <a:bodyPr/>
                    <a:lstStyle/>
                    <a:p>
                      <a:r>
                        <a:rPr sz="1000"/>
                        <a:t>6.84E+01</a:t>
                      </a:r>
                    </a:p>
                  </a:txBody>
                  <a:tcPr/>
                </a:tc>
                <a:tc>
                  <a:txBody>
                    <a:bodyPr/>
                    <a:lstStyle/>
                    <a:p>
                      <a:r>
                        <a:rPr sz="1000"/>
                        <a:t>3.62E+01</a:t>
                      </a:r>
                    </a:p>
                  </a:txBody>
                  <a:tcPr/>
                </a:tc>
              </a:tr>
              <a:tr h="1">
                <a:tc>
                  <a:txBody>
                    <a:bodyPr/>
                    <a:lstStyle/>
                    <a:p>
                      <a:r>
                        <a:rPr sz="1000"/>
                        <a:t>EW</a:t>
                      </a:r>
                    </a:p>
                  </a:txBody>
                  <a:tcPr/>
                </a:tc>
                <a:tc>
                  <a:txBody>
                    <a:bodyPr/>
                    <a:lstStyle/>
                    <a:p>
                      <a:r>
                        <a:rPr sz="1000"/>
                        <a:t>6.43E+00</a:t>
                      </a:r>
                    </a:p>
                  </a:txBody>
                  <a:tcPr/>
                </a:tc>
                <a:tc>
                  <a:txBody>
                    <a:bodyPr/>
                    <a:lstStyle/>
                    <a:p>
                      <a:r>
                        <a:rPr sz="1000"/>
                        <a:t>3.39E+01</a:t>
                      </a:r>
                    </a:p>
                  </a:txBody>
                  <a:tcPr/>
                </a:tc>
                <a:tc>
                  <a:txBody>
                    <a:bodyPr/>
                    <a:lstStyle/>
                    <a:p>
                      <a:r>
                        <a:rPr sz="1000"/>
                        <a:t>6.99E+01</a:t>
                      </a:r>
                    </a:p>
                  </a:txBody>
                  <a:tcPr/>
                </a:tc>
                <a:tc>
                  <a:txBody>
                    <a:bodyPr/>
                    <a:lstStyle/>
                    <a:p>
                      <a:r>
                        <a:rPr sz="1000"/>
                        <a:t>3.53E+01</a:t>
                      </a:r>
                    </a:p>
                  </a:txBody>
                  <a:tcPr/>
                </a:tc>
              </a:tr>
            </a:tbl>
          </a:graphicData>
        </a:graphic>
      </p:graphicFrame>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05.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rhyolitic magma, other eruption type</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at Cotopaxi, in case that the next eruption would involve totally or predominantly rhyolitic magma, the eruption would be of different type with respect to the previous ones?</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2.99E+00</a:t>
                      </a:r>
                    </a:p>
                  </a:txBody>
                  <a:tcPr/>
                </a:tc>
                <a:tc>
                  <a:txBody>
                    <a:bodyPr/>
                    <a:lstStyle/>
                    <a:p>
                      <a:r>
                        <a:rPr sz="1000"/>
                        <a:t>1.16E+01</a:t>
                      </a:r>
                    </a:p>
                  </a:txBody>
                  <a:tcPr/>
                </a:tc>
                <a:tc>
                  <a:txBody>
                    <a:bodyPr/>
                    <a:lstStyle/>
                    <a:p>
                      <a:r>
                        <a:rPr sz="1000"/>
                        <a:t>4.87E+01</a:t>
                      </a:r>
                    </a:p>
                  </a:txBody>
                  <a:tcPr/>
                </a:tc>
                <a:tc>
                  <a:txBody>
                    <a:bodyPr/>
                    <a:lstStyle/>
                    <a:p>
                      <a:r>
                        <a:rPr sz="1000"/>
                        <a:t>1.68E+01</a:t>
                      </a:r>
                    </a:p>
                  </a:txBody>
                  <a:tcPr/>
                </a:tc>
              </a:tr>
              <a:tr h="1">
                <a:tc>
                  <a:txBody>
                    <a:bodyPr/>
                    <a:lstStyle/>
                    <a:p>
                      <a:r>
                        <a:rPr sz="1000"/>
                        <a:t>EW</a:t>
                      </a:r>
                    </a:p>
                  </a:txBody>
                  <a:tcPr/>
                </a:tc>
                <a:tc>
                  <a:txBody>
                    <a:bodyPr/>
                    <a:lstStyle/>
                    <a:p>
                      <a:r>
                        <a:rPr sz="1000"/>
                        <a:t>3.15E+00</a:t>
                      </a:r>
                    </a:p>
                  </a:txBody>
                  <a:tcPr/>
                </a:tc>
                <a:tc>
                  <a:txBody>
                    <a:bodyPr/>
                    <a:lstStyle/>
                    <a:p>
                      <a:r>
                        <a:rPr sz="1000"/>
                        <a:t>1.42E+01</a:t>
                      </a:r>
                    </a:p>
                  </a:txBody>
                  <a:tcPr/>
                </a:tc>
                <a:tc>
                  <a:txBody>
                    <a:bodyPr/>
                    <a:lstStyle/>
                    <a:p>
                      <a:r>
                        <a:rPr sz="1000"/>
                        <a:t>5.38E+01</a:t>
                      </a:r>
                    </a:p>
                  </a:txBody>
                  <a:tcPr/>
                </a:tc>
                <a:tc>
                  <a:txBody>
                    <a:bodyPr/>
                    <a:lstStyle/>
                    <a:p>
                      <a:r>
                        <a:rPr sz="1000"/>
                        <a:t>2.00E+01</a:t>
                      </a:r>
                    </a:p>
                  </a:txBody>
                  <a:tcPr/>
                </a:tc>
              </a:tr>
            </a:tbl>
          </a:graphicData>
        </a:graphic>
      </p:graphicFrame>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06.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Hydrovolcanic/Continuos ash emission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AD 2015 one (Hydrovolcanic to long-lasting ash emission, VEI 1-2)?</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2.09E+01</a:t>
                      </a:r>
                    </a:p>
                  </a:txBody>
                  <a:tcPr/>
                </a:tc>
                <a:tc>
                  <a:txBody>
                    <a:bodyPr/>
                    <a:lstStyle/>
                    <a:p>
                      <a:r>
                        <a:rPr sz="1000"/>
                        <a:t>5.08E+01</a:t>
                      </a:r>
                    </a:p>
                  </a:txBody>
                  <a:tcPr/>
                </a:tc>
                <a:tc>
                  <a:txBody>
                    <a:bodyPr/>
                    <a:lstStyle/>
                    <a:p>
                      <a:r>
                        <a:rPr sz="1000"/>
                        <a:t>7.52E+01</a:t>
                      </a:r>
                    </a:p>
                  </a:txBody>
                  <a:tcPr/>
                </a:tc>
                <a:tc>
                  <a:txBody>
                    <a:bodyPr/>
                    <a:lstStyle/>
                    <a:p>
                      <a:r>
                        <a:rPr sz="1000"/>
                        <a:t>4.99E+01</a:t>
                      </a:r>
                    </a:p>
                  </a:txBody>
                  <a:tcPr/>
                </a:tc>
              </a:tr>
              <a:tr h="1">
                <a:tc>
                  <a:txBody>
                    <a:bodyPr/>
                    <a:lstStyle/>
                    <a:p>
                      <a:r>
                        <a:rPr sz="1000"/>
                        <a:t>EW</a:t>
                      </a:r>
                    </a:p>
                  </a:txBody>
                  <a:tcPr/>
                </a:tc>
                <a:tc>
                  <a:txBody>
                    <a:bodyPr/>
                    <a:lstStyle/>
                    <a:p>
                      <a:r>
                        <a:rPr sz="1000"/>
                        <a:t>9.64E+00</a:t>
                      </a:r>
                    </a:p>
                  </a:txBody>
                  <a:tcPr/>
                </a:tc>
                <a:tc>
                  <a:txBody>
                    <a:bodyPr/>
                    <a:lstStyle/>
                    <a:p>
                      <a:r>
                        <a:rPr sz="1000"/>
                        <a:t>3.60E+01</a:t>
                      </a:r>
                    </a:p>
                  </a:txBody>
                  <a:tcPr/>
                </a:tc>
                <a:tc>
                  <a:txBody>
                    <a:bodyPr/>
                    <a:lstStyle/>
                    <a:p>
                      <a:r>
                        <a:rPr sz="1000"/>
                        <a:t>6.46E+01</a:t>
                      </a:r>
                    </a:p>
                  </a:txBody>
                  <a:tcPr/>
                </a:tc>
                <a:tc>
                  <a:txBody>
                    <a:bodyPr/>
                    <a:lstStyle/>
                    <a:p>
                      <a:r>
                        <a:rPr sz="1000"/>
                        <a:t>3.64E+01</a:t>
                      </a:r>
                    </a:p>
                  </a:txBody>
                  <a:tcPr/>
                </a:tc>
              </a:tr>
            </a:tbl>
          </a:graphicData>
        </a:graphic>
      </p:graphicFrame>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07.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Violent Strombolian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ones in the XIX century (Violent Strombolian, VEI 2-3)?</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2.86E+00</a:t>
                      </a:r>
                    </a:p>
                  </a:txBody>
                  <a:tcPr/>
                </a:tc>
                <a:tc>
                  <a:txBody>
                    <a:bodyPr/>
                    <a:lstStyle/>
                    <a:p>
                      <a:r>
                        <a:rPr sz="1000"/>
                        <a:t>1.81E+01</a:t>
                      </a:r>
                    </a:p>
                  </a:txBody>
                  <a:tcPr/>
                </a:tc>
                <a:tc>
                  <a:txBody>
                    <a:bodyPr/>
                    <a:lstStyle/>
                    <a:p>
                      <a:r>
                        <a:rPr sz="1000"/>
                        <a:t>4.64E+01</a:t>
                      </a:r>
                    </a:p>
                  </a:txBody>
                  <a:tcPr/>
                </a:tc>
                <a:tc>
                  <a:txBody>
                    <a:bodyPr/>
                    <a:lstStyle/>
                    <a:p>
                      <a:r>
                        <a:rPr sz="1000"/>
                        <a:t>2.06E+01</a:t>
                      </a:r>
                    </a:p>
                  </a:txBody>
                  <a:tcPr/>
                </a:tc>
              </a:tr>
              <a:tr h="1">
                <a:tc>
                  <a:txBody>
                    <a:bodyPr/>
                    <a:lstStyle/>
                    <a:p>
                      <a:r>
                        <a:rPr sz="1000"/>
                        <a:t>EW</a:t>
                      </a:r>
                    </a:p>
                  </a:txBody>
                  <a:tcPr/>
                </a:tc>
                <a:tc>
                  <a:txBody>
                    <a:bodyPr/>
                    <a:lstStyle/>
                    <a:p>
                      <a:r>
                        <a:rPr sz="1000"/>
                        <a:t>4.95E+00</a:t>
                      </a:r>
                    </a:p>
                  </a:txBody>
                  <a:tcPr/>
                </a:tc>
                <a:tc>
                  <a:txBody>
                    <a:bodyPr/>
                    <a:lstStyle/>
                    <a:p>
                      <a:r>
                        <a:rPr sz="1000"/>
                        <a:t>2.36E+01</a:t>
                      </a:r>
                    </a:p>
                  </a:txBody>
                  <a:tcPr/>
                </a:tc>
                <a:tc>
                  <a:txBody>
                    <a:bodyPr/>
                    <a:lstStyle/>
                    <a:p>
                      <a:r>
                        <a:rPr sz="1000"/>
                        <a:t>5.32E+01</a:t>
                      </a:r>
                    </a:p>
                  </a:txBody>
                  <a:tcPr/>
                </a:tc>
                <a:tc>
                  <a:txBody>
                    <a:bodyPr/>
                    <a:lstStyle/>
                    <a:p>
                      <a:r>
                        <a:rPr sz="1000"/>
                        <a:t>2.54E+01</a:t>
                      </a:r>
                    </a:p>
                  </a:txBody>
                  <a:tcPr/>
                </a:tc>
              </a:tr>
            </a:tbl>
          </a:graphicData>
        </a:graphic>
      </p:graphicFrame>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08.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SubPlinian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AD 1877 one (SubPlinian, VEI 3-4)?</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2.45E+00</a:t>
                      </a:r>
                    </a:p>
                  </a:txBody>
                  <a:tcPr/>
                </a:tc>
                <a:tc>
                  <a:txBody>
                    <a:bodyPr/>
                    <a:lstStyle/>
                    <a:p>
                      <a:r>
                        <a:rPr sz="1000"/>
                        <a:t>1.18E+01</a:t>
                      </a:r>
                    </a:p>
                  </a:txBody>
                  <a:tcPr/>
                </a:tc>
                <a:tc>
                  <a:txBody>
                    <a:bodyPr/>
                    <a:lstStyle/>
                    <a:p>
                      <a:r>
                        <a:rPr sz="1000"/>
                        <a:t>3.38E+01</a:t>
                      </a:r>
                    </a:p>
                  </a:txBody>
                  <a:tcPr/>
                </a:tc>
                <a:tc>
                  <a:txBody>
                    <a:bodyPr/>
                    <a:lstStyle/>
                    <a:p>
                      <a:r>
                        <a:rPr sz="1000"/>
                        <a:t>1.43E+01</a:t>
                      </a:r>
                    </a:p>
                  </a:txBody>
                  <a:tcPr/>
                </a:tc>
              </a:tr>
              <a:tr h="1">
                <a:tc>
                  <a:txBody>
                    <a:bodyPr/>
                    <a:lstStyle/>
                    <a:p>
                      <a:r>
                        <a:rPr sz="1000"/>
                        <a:t>EW</a:t>
                      </a:r>
                    </a:p>
                  </a:txBody>
                  <a:tcPr/>
                </a:tc>
                <a:tc>
                  <a:txBody>
                    <a:bodyPr/>
                    <a:lstStyle/>
                    <a:p>
                      <a:r>
                        <a:rPr sz="1000"/>
                        <a:t>3.24E+00</a:t>
                      </a:r>
                    </a:p>
                  </a:txBody>
                  <a:tcPr/>
                </a:tc>
                <a:tc>
                  <a:txBody>
                    <a:bodyPr/>
                    <a:lstStyle/>
                    <a:p>
                      <a:r>
                        <a:rPr sz="1000"/>
                        <a:t>1.54E+01</a:t>
                      </a:r>
                    </a:p>
                  </a:txBody>
                  <a:tcPr/>
                </a:tc>
                <a:tc>
                  <a:txBody>
                    <a:bodyPr/>
                    <a:lstStyle/>
                    <a:p>
                      <a:r>
                        <a:rPr sz="1000"/>
                        <a:t>4.48E+01</a:t>
                      </a:r>
                    </a:p>
                  </a:txBody>
                  <a:tcPr/>
                </a:tc>
                <a:tc>
                  <a:txBody>
                    <a:bodyPr/>
                    <a:lstStyle/>
                    <a:p>
                      <a:r>
                        <a:rPr sz="1000"/>
                        <a:t>1.86E+01</a:t>
                      </a:r>
                    </a:p>
                  </a:txBody>
                  <a:tcPr/>
                </a:tc>
              </a:tr>
            </a:tbl>
          </a:graphicData>
        </a:graphic>
      </p:graphicFrame>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09.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eruption, andesitic magma, 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similar to the Layers 3/5 ones (Plinian, VEI 4-5)?</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6.32E-01</a:t>
                      </a:r>
                    </a:p>
                  </a:txBody>
                  <a:tcPr/>
                </a:tc>
                <a:tc>
                  <a:txBody>
                    <a:bodyPr/>
                    <a:lstStyle/>
                    <a:p>
                      <a:r>
                        <a:rPr sz="1000"/>
                        <a:t>5.05E+00</a:t>
                      </a:r>
                    </a:p>
                  </a:txBody>
                  <a:tcPr/>
                </a:tc>
                <a:tc>
                  <a:txBody>
                    <a:bodyPr/>
                    <a:lstStyle/>
                    <a:p>
                      <a:r>
                        <a:rPr sz="1000"/>
                        <a:t>2.16E+01</a:t>
                      </a:r>
                    </a:p>
                  </a:txBody>
                  <a:tcPr/>
                </a:tc>
                <a:tc>
                  <a:txBody>
                    <a:bodyPr/>
                    <a:lstStyle/>
                    <a:p>
                      <a:r>
                        <a:rPr sz="1000"/>
                        <a:t>7.38E+00</a:t>
                      </a:r>
                    </a:p>
                  </a:txBody>
                  <a:tcPr/>
                </a:tc>
              </a:tr>
              <a:tr h="1">
                <a:tc>
                  <a:txBody>
                    <a:bodyPr/>
                    <a:lstStyle/>
                    <a:p>
                      <a:r>
                        <a:rPr sz="1000"/>
                        <a:t>EW</a:t>
                      </a:r>
                    </a:p>
                  </a:txBody>
                  <a:tcPr/>
                </a:tc>
                <a:tc>
                  <a:txBody>
                    <a:bodyPr/>
                    <a:lstStyle/>
                    <a:p>
                      <a:r>
                        <a:rPr sz="1000"/>
                        <a:t>9.15E-01</a:t>
                      </a:r>
                    </a:p>
                  </a:txBody>
                  <a:tcPr/>
                </a:tc>
                <a:tc>
                  <a:txBody>
                    <a:bodyPr/>
                    <a:lstStyle/>
                    <a:p>
                      <a:r>
                        <a:rPr sz="1000"/>
                        <a:t>6.46E+00</a:t>
                      </a:r>
                    </a:p>
                  </a:txBody>
                  <a:tcPr/>
                </a:tc>
                <a:tc>
                  <a:txBody>
                    <a:bodyPr/>
                    <a:lstStyle/>
                    <a:p>
                      <a:r>
                        <a:rPr sz="1000"/>
                        <a:t>3.66E+01</a:t>
                      </a:r>
                    </a:p>
                  </a:txBody>
                  <a:tcPr/>
                </a:tc>
                <a:tc>
                  <a:txBody>
                    <a:bodyPr/>
                    <a:lstStyle/>
                    <a:p>
                      <a:r>
                        <a:rPr sz="1000"/>
                        <a:t>1.06E+01</a:t>
                      </a:r>
                    </a:p>
                  </a:txBody>
                  <a:tcPr/>
                </a:tc>
              </a:tr>
            </a:tbl>
          </a:graphicData>
        </a:graphic>
      </p:graphicFrame>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10.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eruption, andesitic magma, other eruption type</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at Cotopaxi, in case that the next eruption would involve totally or predominantly andesitic magma, the eruption would be of different type with respect to the previous ones?</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6.67E-01</a:t>
                      </a:r>
                    </a:p>
                  </a:txBody>
                  <a:tcPr/>
                </a:tc>
                <a:tc>
                  <a:txBody>
                    <a:bodyPr/>
                    <a:lstStyle/>
                    <a:p>
                      <a:r>
                        <a:rPr sz="1000"/>
                        <a:t>4.53E+00</a:t>
                      </a:r>
                    </a:p>
                  </a:txBody>
                  <a:tcPr/>
                </a:tc>
                <a:tc>
                  <a:txBody>
                    <a:bodyPr/>
                    <a:lstStyle/>
                    <a:p>
                      <a:r>
                        <a:rPr sz="1000"/>
                        <a:t>2.66E+01</a:t>
                      </a:r>
                    </a:p>
                  </a:txBody>
                  <a:tcPr/>
                </a:tc>
                <a:tc>
                  <a:txBody>
                    <a:bodyPr/>
                    <a:lstStyle/>
                    <a:p>
                      <a:r>
                        <a:rPr sz="1000"/>
                        <a:t>7.88E+00</a:t>
                      </a:r>
                    </a:p>
                  </a:txBody>
                  <a:tcPr/>
                </a:tc>
              </a:tr>
              <a:tr h="1">
                <a:tc>
                  <a:txBody>
                    <a:bodyPr/>
                    <a:lstStyle/>
                    <a:p>
                      <a:r>
                        <a:rPr sz="1000"/>
                        <a:t>EW</a:t>
                      </a:r>
                    </a:p>
                  </a:txBody>
                  <a:tcPr/>
                </a:tc>
                <a:tc>
                  <a:txBody>
                    <a:bodyPr/>
                    <a:lstStyle/>
                    <a:p>
                      <a:r>
                        <a:rPr sz="1000"/>
                        <a:t>1.01E+00</a:t>
                      </a:r>
                    </a:p>
                  </a:txBody>
                  <a:tcPr/>
                </a:tc>
                <a:tc>
                  <a:txBody>
                    <a:bodyPr/>
                    <a:lstStyle/>
                    <a:p>
                      <a:r>
                        <a:rPr sz="1000"/>
                        <a:t>4.95E+00</a:t>
                      </a:r>
                    </a:p>
                  </a:txBody>
                  <a:tcPr/>
                </a:tc>
                <a:tc>
                  <a:txBody>
                    <a:bodyPr/>
                    <a:lstStyle/>
                    <a:p>
                      <a:r>
                        <a:rPr sz="1000"/>
                        <a:t>3.26E+01</a:t>
                      </a:r>
                    </a:p>
                  </a:txBody>
                  <a:tcPr/>
                </a:tc>
                <a:tc>
                  <a:txBody>
                    <a:bodyPr/>
                    <a:lstStyle/>
                    <a:p>
                      <a:r>
                        <a:rPr sz="1000"/>
                        <a:t>9.06E+00</a:t>
                      </a:r>
                    </a:p>
                  </a:txBody>
                  <a:tcPr/>
                </a:tc>
              </a:tr>
            </a:tbl>
          </a:graphicData>
        </a:graphic>
      </p:graphicFrame>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04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Mean area of 10 cm isopach for Plinian eruptions at Cotopaxi</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Robin et al. [2008] derived from field data the isopach maps of the fallout deposits from the three Plinian eruptions (1660 AD, 970 AD and 70 AD) at Guagua Pichincha volcano. What is the mean surface area (in km2) enclosed by the 10 cm isopach lines of the fallout deposits? (e.g., the three surface areas of the corresponding 10 cm isopach for the three eruptions are, respectively, 2000, 300 and 10000 km2, the mean value is therefore 4100 km2)</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11.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rhyolitic magma</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100 years at Cotopaxi, there will be at least 1 eruption involving magma totally or predominantly of rhyolitic composition?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3.61E-01</a:t>
                      </a:r>
                    </a:p>
                  </a:txBody>
                  <a:tcPr/>
                </a:tc>
                <a:tc>
                  <a:txBody>
                    <a:bodyPr/>
                    <a:lstStyle/>
                    <a:p>
                      <a:r>
                        <a:rPr sz="1000"/>
                        <a:t>1.74E+01</a:t>
                      </a:r>
                    </a:p>
                  </a:txBody>
                  <a:tcPr/>
                </a:tc>
                <a:tc>
                  <a:txBody>
                    <a:bodyPr/>
                    <a:lstStyle/>
                    <a:p>
                      <a:r>
                        <a:rPr sz="1000"/>
                        <a:t>6.09E+01</a:t>
                      </a:r>
                    </a:p>
                  </a:txBody>
                  <a:tcPr/>
                </a:tc>
                <a:tc>
                  <a:txBody>
                    <a:bodyPr/>
                    <a:lstStyle/>
                    <a:p>
                      <a:r>
                        <a:rPr sz="1000"/>
                        <a:t>2.22E+01</a:t>
                      </a:r>
                    </a:p>
                  </a:txBody>
                  <a:tcPr/>
                </a:tc>
              </a:tr>
              <a:tr h="1">
                <a:tc>
                  <a:txBody>
                    <a:bodyPr/>
                    <a:lstStyle/>
                    <a:p>
                      <a:r>
                        <a:rPr sz="1000"/>
                        <a:t>EW</a:t>
                      </a:r>
                    </a:p>
                  </a:txBody>
                  <a:tcPr/>
                </a:tc>
                <a:tc>
                  <a:txBody>
                    <a:bodyPr/>
                    <a:lstStyle/>
                    <a:p>
                      <a:r>
                        <a:rPr sz="1000"/>
                        <a:t>6.92E-01</a:t>
                      </a:r>
                    </a:p>
                  </a:txBody>
                  <a:tcPr/>
                </a:tc>
                <a:tc>
                  <a:txBody>
                    <a:bodyPr/>
                    <a:lstStyle/>
                    <a:p>
                      <a:r>
                        <a:rPr sz="1000"/>
                        <a:t>1.67E+01</a:t>
                      </a:r>
                    </a:p>
                  </a:txBody>
                  <a:tcPr/>
                </a:tc>
                <a:tc>
                  <a:txBody>
                    <a:bodyPr/>
                    <a:lstStyle/>
                    <a:p>
                      <a:r>
                        <a:rPr sz="1000"/>
                        <a:t>6.55E+01</a:t>
                      </a:r>
                    </a:p>
                  </a:txBody>
                  <a:tcPr/>
                </a:tc>
                <a:tc>
                  <a:txBody>
                    <a:bodyPr/>
                    <a:lstStyle/>
                    <a:p>
                      <a:r>
                        <a:rPr sz="1000"/>
                        <a:t>2.26E+01</a:t>
                      </a:r>
                    </a:p>
                  </a:txBody>
                  <a:tcPr/>
                </a:tc>
              </a:tr>
            </a:tbl>
          </a:graphicData>
        </a:graphic>
      </p:graphicFrame>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12.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andesitic magma</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100 years at Cotopaxi, there will be at least 1 eruption involving magma totally or predominantly of andesitic composition?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3.87E+01</a:t>
                      </a:r>
                    </a:p>
                  </a:txBody>
                  <a:tcPr/>
                </a:tc>
                <a:tc>
                  <a:txBody>
                    <a:bodyPr/>
                    <a:lstStyle/>
                    <a:p>
                      <a:r>
                        <a:rPr sz="1000"/>
                        <a:t>8.41E+01</a:t>
                      </a:r>
                    </a:p>
                  </a:txBody>
                  <a:tcPr/>
                </a:tc>
                <a:tc>
                  <a:txBody>
                    <a:bodyPr/>
                    <a:lstStyle/>
                    <a:p>
                      <a:r>
                        <a:rPr sz="1000"/>
                        <a:t>9.79E+01</a:t>
                      </a:r>
                    </a:p>
                  </a:txBody>
                  <a:tcPr/>
                </a:tc>
                <a:tc>
                  <a:txBody>
                    <a:bodyPr/>
                    <a:lstStyle/>
                    <a:p>
                      <a:r>
                        <a:rPr sz="1000"/>
                        <a:t>7.82E+01</a:t>
                      </a:r>
                    </a:p>
                  </a:txBody>
                  <a:tcPr/>
                </a:tc>
              </a:tr>
              <a:tr h="1">
                <a:tc>
                  <a:txBody>
                    <a:bodyPr/>
                    <a:lstStyle/>
                    <a:p>
                      <a:r>
                        <a:rPr sz="1000"/>
                        <a:t>EW</a:t>
                      </a:r>
                    </a:p>
                  </a:txBody>
                  <a:tcPr/>
                </a:tc>
                <a:tc>
                  <a:txBody>
                    <a:bodyPr/>
                    <a:lstStyle/>
                    <a:p>
                      <a:r>
                        <a:rPr sz="1000"/>
                        <a:t>4.09E+01</a:t>
                      </a:r>
                    </a:p>
                  </a:txBody>
                  <a:tcPr/>
                </a:tc>
                <a:tc>
                  <a:txBody>
                    <a:bodyPr/>
                    <a:lstStyle/>
                    <a:p>
                      <a:r>
                        <a:rPr sz="1000"/>
                        <a:t>8.29E+01</a:t>
                      </a:r>
                    </a:p>
                  </a:txBody>
                  <a:tcPr/>
                </a:tc>
                <a:tc>
                  <a:txBody>
                    <a:bodyPr/>
                    <a:lstStyle/>
                    <a:p>
                      <a:r>
                        <a:rPr sz="1000"/>
                        <a:t>9.76E+01</a:t>
                      </a:r>
                    </a:p>
                  </a:txBody>
                  <a:tcPr/>
                </a:tc>
                <a:tc>
                  <a:txBody>
                    <a:bodyPr/>
                    <a:lstStyle/>
                    <a:p>
                      <a:r>
                        <a:rPr sz="1000"/>
                        <a:t>7.83E+01</a:t>
                      </a:r>
                    </a:p>
                  </a:txBody>
                  <a:tcPr/>
                </a:tc>
              </a:tr>
            </a:tbl>
          </a:graphicData>
        </a:graphic>
      </p:graphicFrame>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13.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rhyolitic magma, SubPlinian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100 years at Cotopaxi, in case totally or predominantly rhyolitic magma would be involved, there will be at least 1 SubPlinian eruption (VEI 3-4)?</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1.04E+01</a:t>
                      </a:r>
                    </a:p>
                  </a:txBody>
                  <a:tcPr/>
                </a:tc>
                <a:tc>
                  <a:txBody>
                    <a:bodyPr/>
                    <a:lstStyle/>
                    <a:p>
                      <a:r>
                        <a:rPr sz="1000"/>
                        <a:t>4.84E+01</a:t>
                      </a:r>
                    </a:p>
                  </a:txBody>
                  <a:tcPr/>
                </a:tc>
                <a:tc>
                  <a:txBody>
                    <a:bodyPr/>
                    <a:lstStyle/>
                    <a:p>
                      <a:r>
                        <a:rPr sz="1000"/>
                        <a:t>8.53E+01</a:t>
                      </a:r>
                    </a:p>
                  </a:txBody>
                  <a:tcPr/>
                </a:tc>
                <a:tc>
                  <a:txBody>
                    <a:bodyPr/>
                    <a:lstStyle/>
                    <a:p>
                      <a:r>
                        <a:rPr sz="1000"/>
                        <a:t>4.85E+01</a:t>
                      </a:r>
                    </a:p>
                  </a:txBody>
                  <a:tcPr/>
                </a:tc>
              </a:tr>
              <a:tr h="1">
                <a:tc>
                  <a:txBody>
                    <a:bodyPr/>
                    <a:lstStyle/>
                    <a:p>
                      <a:r>
                        <a:rPr sz="1000"/>
                        <a:t>EW</a:t>
                      </a:r>
                    </a:p>
                  </a:txBody>
                  <a:tcPr/>
                </a:tc>
                <a:tc>
                  <a:txBody>
                    <a:bodyPr/>
                    <a:lstStyle/>
                    <a:p>
                      <a:r>
                        <a:rPr sz="1000"/>
                        <a:t>5.52E+00</a:t>
                      </a:r>
                    </a:p>
                  </a:txBody>
                  <a:tcPr/>
                </a:tc>
                <a:tc>
                  <a:txBody>
                    <a:bodyPr/>
                    <a:lstStyle/>
                    <a:p>
                      <a:r>
                        <a:rPr sz="1000"/>
                        <a:t>4.96E+01</a:t>
                      </a:r>
                    </a:p>
                  </a:txBody>
                  <a:tcPr/>
                </a:tc>
                <a:tc>
                  <a:txBody>
                    <a:bodyPr/>
                    <a:lstStyle/>
                    <a:p>
                      <a:r>
                        <a:rPr sz="1000"/>
                        <a:t>9.13E+01</a:t>
                      </a:r>
                    </a:p>
                  </a:txBody>
                  <a:tcPr/>
                </a:tc>
                <a:tc>
                  <a:txBody>
                    <a:bodyPr/>
                    <a:lstStyle/>
                    <a:p>
                      <a:r>
                        <a:rPr sz="1000"/>
                        <a:t>4.94E+01</a:t>
                      </a:r>
                    </a:p>
                  </a:txBody>
                  <a:tcPr/>
                </a:tc>
              </a:tr>
            </a:tbl>
          </a:graphicData>
        </a:graphic>
      </p:graphicFrame>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14.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rhyolitic magma, 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100 years at Cotopaxi, in case totally or predominantly rhyolitic magma would be involved, there will be at least 1 eruption similar to the F-2/F-4 ones (Plinian, VEI 4-5)?</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5.44E+00</a:t>
                      </a:r>
                    </a:p>
                  </a:txBody>
                  <a:tcPr/>
                </a:tc>
                <a:tc>
                  <a:txBody>
                    <a:bodyPr/>
                    <a:lstStyle/>
                    <a:p>
                      <a:r>
                        <a:rPr sz="1000"/>
                        <a:t>4.47E+01</a:t>
                      </a:r>
                    </a:p>
                  </a:txBody>
                  <a:tcPr/>
                </a:tc>
                <a:tc>
                  <a:txBody>
                    <a:bodyPr/>
                    <a:lstStyle/>
                    <a:p>
                      <a:r>
                        <a:rPr sz="1000"/>
                        <a:t>8.81E+01</a:t>
                      </a:r>
                    </a:p>
                  </a:txBody>
                  <a:tcPr/>
                </a:tc>
                <a:tc>
                  <a:txBody>
                    <a:bodyPr/>
                    <a:lstStyle/>
                    <a:p>
                      <a:r>
                        <a:rPr sz="1000"/>
                        <a:t>4.77E+01</a:t>
                      </a:r>
                    </a:p>
                  </a:txBody>
                  <a:tcPr/>
                </a:tc>
              </a:tr>
              <a:tr h="1">
                <a:tc>
                  <a:txBody>
                    <a:bodyPr/>
                    <a:lstStyle/>
                    <a:p>
                      <a:r>
                        <a:rPr sz="1000"/>
                        <a:t>EW</a:t>
                      </a:r>
                    </a:p>
                  </a:txBody>
                  <a:tcPr/>
                </a:tc>
                <a:tc>
                  <a:txBody>
                    <a:bodyPr/>
                    <a:lstStyle/>
                    <a:p>
                      <a:r>
                        <a:rPr sz="1000"/>
                        <a:t>2.86E+00</a:t>
                      </a:r>
                    </a:p>
                  </a:txBody>
                  <a:tcPr/>
                </a:tc>
                <a:tc>
                  <a:txBody>
                    <a:bodyPr/>
                    <a:lstStyle/>
                    <a:p>
                      <a:r>
                        <a:rPr sz="1000"/>
                        <a:t>4.08E+01</a:t>
                      </a:r>
                    </a:p>
                  </a:txBody>
                  <a:tcPr/>
                </a:tc>
                <a:tc>
                  <a:txBody>
                    <a:bodyPr/>
                    <a:lstStyle/>
                    <a:p>
                      <a:r>
                        <a:rPr sz="1000"/>
                        <a:t>8.73E+01</a:t>
                      </a:r>
                    </a:p>
                  </a:txBody>
                  <a:tcPr/>
                </a:tc>
                <a:tc>
                  <a:txBody>
                    <a:bodyPr/>
                    <a:lstStyle/>
                    <a:p>
                      <a:r>
                        <a:rPr sz="1000"/>
                        <a:t>4.26E+01</a:t>
                      </a:r>
                    </a:p>
                  </a:txBody>
                  <a:tcPr/>
                </a:tc>
              </a:tr>
            </a:tbl>
          </a:graphicData>
        </a:graphic>
      </p:graphicFrame>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15.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rhyolitic magma, other eruption type</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100 years at Cotopaxi, in case totally or predominantly rhyolitic magma would be involved, there will be at least 1 eruption of different type with respect to the previous ones?</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1.49E+00</a:t>
                      </a:r>
                    </a:p>
                  </a:txBody>
                  <a:tcPr/>
                </a:tc>
                <a:tc>
                  <a:txBody>
                    <a:bodyPr/>
                    <a:lstStyle/>
                    <a:p>
                      <a:r>
                        <a:rPr sz="1000"/>
                        <a:t>9.84E+00</a:t>
                      </a:r>
                    </a:p>
                  </a:txBody>
                  <a:tcPr/>
                </a:tc>
                <a:tc>
                  <a:txBody>
                    <a:bodyPr/>
                    <a:lstStyle/>
                    <a:p>
                      <a:r>
                        <a:rPr sz="1000"/>
                        <a:t>6.85E+01</a:t>
                      </a:r>
                    </a:p>
                  </a:txBody>
                  <a:tcPr/>
                </a:tc>
                <a:tc>
                  <a:txBody>
                    <a:bodyPr/>
                    <a:lstStyle/>
                    <a:p>
                      <a:r>
                        <a:rPr sz="1000"/>
                        <a:t>1.67E+01</a:t>
                      </a:r>
                    </a:p>
                  </a:txBody>
                  <a:tcPr/>
                </a:tc>
              </a:tr>
              <a:tr h="1">
                <a:tc>
                  <a:txBody>
                    <a:bodyPr/>
                    <a:lstStyle/>
                    <a:p>
                      <a:r>
                        <a:rPr sz="1000"/>
                        <a:t>EW</a:t>
                      </a:r>
                    </a:p>
                  </a:txBody>
                  <a:tcPr/>
                </a:tc>
                <a:tc>
                  <a:txBody>
                    <a:bodyPr/>
                    <a:lstStyle/>
                    <a:p>
                      <a:r>
                        <a:rPr sz="1000"/>
                        <a:t>1.72E+00</a:t>
                      </a:r>
                    </a:p>
                  </a:txBody>
                  <a:tcPr/>
                </a:tc>
                <a:tc>
                  <a:txBody>
                    <a:bodyPr/>
                    <a:lstStyle/>
                    <a:p>
                      <a:r>
                        <a:rPr sz="1000"/>
                        <a:t>1.21E+01</a:t>
                      </a:r>
                    </a:p>
                  </a:txBody>
                  <a:tcPr/>
                </a:tc>
                <a:tc>
                  <a:txBody>
                    <a:bodyPr/>
                    <a:lstStyle/>
                    <a:p>
                      <a:r>
                        <a:rPr sz="1000"/>
                        <a:t>7.59E+01</a:t>
                      </a:r>
                    </a:p>
                  </a:txBody>
                  <a:tcPr/>
                </a:tc>
                <a:tc>
                  <a:txBody>
                    <a:bodyPr/>
                    <a:lstStyle/>
                    <a:p>
                      <a:r>
                        <a:rPr sz="1000"/>
                        <a:t>2.05E+01</a:t>
                      </a:r>
                    </a:p>
                  </a:txBody>
                  <a:tcPr/>
                </a:tc>
              </a:tr>
            </a:tbl>
          </a:graphicData>
        </a:graphic>
      </p:graphicFrame>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16.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Hydrovolcanic/Continuos ash emission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AD 2015 one (Hydrovolcanic to long-lasting ash emission, VEI 1-2)?</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1.78E+01</a:t>
                      </a:r>
                    </a:p>
                  </a:txBody>
                  <a:tcPr/>
                </a:tc>
                <a:tc>
                  <a:txBody>
                    <a:bodyPr/>
                    <a:lstStyle/>
                    <a:p>
                      <a:r>
                        <a:rPr sz="1000"/>
                        <a:t>7.51E+01</a:t>
                      </a:r>
                    </a:p>
                  </a:txBody>
                  <a:tcPr/>
                </a:tc>
                <a:tc>
                  <a:txBody>
                    <a:bodyPr/>
                    <a:lstStyle/>
                    <a:p>
                      <a:r>
                        <a:rPr sz="1000"/>
                        <a:t>9.37E+01</a:t>
                      </a:r>
                    </a:p>
                  </a:txBody>
                  <a:tcPr/>
                </a:tc>
                <a:tc>
                  <a:txBody>
                    <a:bodyPr/>
                    <a:lstStyle/>
                    <a:p>
                      <a:r>
                        <a:rPr sz="1000"/>
                        <a:t>6.65E+01</a:t>
                      </a:r>
                    </a:p>
                  </a:txBody>
                  <a:tcPr/>
                </a:tc>
              </a:tr>
              <a:tr h="1">
                <a:tc>
                  <a:txBody>
                    <a:bodyPr/>
                    <a:lstStyle/>
                    <a:p>
                      <a:r>
                        <a:rPr sz="1000"/>
                        <a:t>EW</a:t>
                      </a:r>
                    </a:p>
                  </a:txBody>
                  <a:tcPr/>
                </a:tc>
                <a:tc>
                  <a:txBody>
                    <a:bodyPr/>
                    <a:lstStyle/>
                    <a:p>
                      <a:r>
                        <a:rPr sz="1000"/>
                        <a:t>1.36E+01</a:t>
                      </a:r>
                    </a:p>
                  </a:txBody>
                  <a:tcPr/>
                </a:tc>
                <a:tc>
                  <a:txBody>
                    <a:bodyPr/>
                    <a:lstStyle/>
                    <a:p>
                      <a:r>
                        <a:rPr sz="1000"/>
                        <a:t>6.05E+01</a:t>
                      </a:r>
                    </a:p>
                  </a:txBody>
                  <a:tcPr/>
                </a:tc>
                <a:tc>
                  <a:txBody>
                    <a:bodyPr/>
                    <a:lstStyle/>
                    <a:p>
                      <a:r>
                        <a:rPr sz="1000"/>
                        <a:t>9.34E+01</a:t>
                      </a:r>
                    </a:p>
                  </a:txBody>
                  <a:tcPr/>
                </a:tc>
                <a:tc>
                  <a:txBody>
                    <a:bodyPr/>
                    <a:lstStyle/>
                    <a:p>
                      <a:r>
                        <a:rPr sz="1000"/>
                        <a:t>5.76E+01</a:t>
                      </a:r>
                    </a:p>
                  </a:txBody>
                  <a:tcPr/>
                </a:tc>
              </a:tr>
            </a:tbl>
          </a:graphicData>
        </a:graphic>
      </p:graphicFrame>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17.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Violent Strombolian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ones in the XIX century (Violent Strombolian, VEI 2-3)?</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1.27E+01</a:t>
                      </a:r>
                    </a:p>
                  </a:txBody>
                  <a:tcPr/>
                </a:tc>
                <a:tc>
                  <a:txBody>
                    <a:bodyPr/>
                    <a:lstStyle/>
                    <a:p>
                      <a:r>
                        <a:rPr sz="1000"/>
                        <a:t>6.24E+01</a:t>
                      </a:r>
                    </a:p>
                  </a:txBody>
                  <a:tcPr/>
                </a:tc>
                <a:tc>
                  <a:txBody>
                    <a:bodyPr/>
                    <a:lstStyle/>
                    <a:p>
                      <a:r>
                        <a:rPr sz="1000"/>
                        <a:t>9.30E+01</a:t>
                      </a:r>
                    </a:p>
                  </a:txBody>
                  <a:tcPr/>
                </a:tc>
                <a:tc>
                  <a:txBody>
                    <a:bodyPr/>
                    <a:lstStyle/>
                    <a:p>
                      <a:r>
                        <a:rPr sz="1000"/>
                        <a:t>5.87E+01</a:t>
                      </a:r>
                    </a:p>
                  </a:txBody>
                  <a:tcPr/>
                </a:tc>
              </a:tr>
              <a:tr h="1">
                <a:tc>
                  <a:txBody>
                    <a:bodyPr/>
                    <a:lstStyle/>
                    <a:p>
                      <a:r>
                        <a:rPr sz="1000"/>
                        <a:t>EW</a:t>
                      </a:r>
                    </a:p>
                  </a:txBody>
                  <a:tcPr/>
                </a:tc>
                <a:tc>
                  <a:txBody>
                    <a:bodyPr/>
                    <a:lstStyle/>
                    <a:p>
                      <a:r>
                        <a:rPr sz="1000"/>
                        <a:t>1.23E+01</a:t>
                      </a:r>
                    </a:p>
                  </a:txBody>
                  <a:tcPr/>
                </a:tc>
                <a:tc>
                  <a:txBody>
                    <a:bodyPr/>
                    <a:lstStyle/>
                    <a:p>
                      <a:r>
                        <a:rPr sz="1000"/>
                        <a:t>5.29E+01</a:t>
                      </a:r>
                    </a:p>
                  </a:txBody>
                  <a:tcPr/>
                </a:tc>
                <a:tc>
                  <a:txBody>
                    <a:bodyPr/>
                    <a:lstStyle/>
                    <a:p>
                      <a:r>
                        <a:rPr sz="1000"/>
                        <a:t>9.06E+01</a:t>
                      </a:r>
                    </a:p>
                  </a:txBody>
                  <a:tcPr/>
                </a:tc>
                <a:tc>
                  <a:txBody>
                    <a:bodyPr/>
                    <a:lstStyle/>
                    <a:p>
                      <a:r>
                        <a:rPr sz="1000"/>
                        <a:t>5.04E+01</a:t>
                      </a:r>
                    </a:p>
                  </a:txBody>
                  <a:tcPr/>
                </a:tc>
              </a:tr>
            </a:tbl>
          </a:graphicData>
        </a:graphic>
      </p:graphicFrame>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18.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SubPlinian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AD 1877 one (SubPlinian, VEI 3-4)?</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7.06E+00</a:t>
                      </a:r>
                    </a:p>
                  </a:txBody>
                  <a:tcPr/>
                </a:tc>
                <a:tc>
                  <a:txBody>
                    <a:bodyPr/>
                    <a:lstStyle/>
                    <a:p>
                      <a:r>
                        <a:rPr sz="1000"/>
                        <a:t>3.98E+01</a:t>
                      </a:r>
                    </a:p>
                  </a:txBody>
                  <a:tcPr/>
                </a:tc>
                <a:tc>
                  <a:txBody>
                    <a:bodyPr/>
                    <a:lstStyle/>
                    <a:p>
                      <a:r>
                        <a:rPr sz="1000"/>
                        <a:t>8.53E+01</a:t>
                      </a:r>
                    </a:p>
                  </a:txBody>
                  <a:tcPr/>
                </a:tc>
                <a:tc>
                  <a:txBody>
                    <a:bodyPr/>
                    <a:lstStyle/>
                    <a:p>
                      <a:r>
                        <a:rPr sz="1000"/>
                        <a:t>4.15E+01</a:t>
                      </a:r>
                    </a:p>
                  </a:txBody>
                  <a:tcPr/>
                </a:tc>
              </a:tr>
              <a:tr h="1">
                <a:tc>
                  <a:txBody>
                    <a:bodyPr/>
                    <a:lstStyle/>
                    <a:p>
                      <a:r>
                        <a:rPr sz="1000"/>
                        <a:t>EW</a:t>
                      </a:r>
                    </a:p>
                  </a:txBody>
                  <a:tcPr/>
                </a:tc>
                <a:tc>
                  <a:txBody>
                    <a:bodyPr/>
                    <a:lstStyle/>
                    <a:p>
                      <a:r>
                        <a:rPr sz="1000"/>
                        <a:t>5.28E+00</a:t>
                      </a:r>
                    </a:p>
                  </a:txBody>
                  <a:tcPr/>
                </a:tc>
                <a:tc>
                  <a:txBody>
                    <a:bodyPr/>
                    <a:lstStyle/>
                    <a:p>
                      <a:r>
                        <a:rPr sz="1000"/>
                        <a:t>2.97E+01</a:t>
                      </a:r>
                    </a:p>
                  </a:txBody>
                  <a:tcPr/>
                </a:tc>
                <a:tc>
                  <a:txBody>
                    <a:bodyPr/>
                    <a:lstStyle/>
                    <a:p>
                      <a:r>
                        <a:rPr sz="1000"/>
                        <a:t>7.99E+01</a:t>
                      </a:r>
                    </a:p>
                  </a:txBody>
                  <a:tcPr/>
                </a:tc>
                <a:tc>
                  <a:txBody>
                    <a:bodyPr/>
                    <a:lstStyle/>
                    <a:p>
                      <a:r>
                        <a:rPr sz="1000"/>
                        <a:t>3.44E+01</a:t>
                      </a:r>
                    </a:p>
                  </a:txBody>
                  <a:tcPr/>
                </a:tc>
              </a:tr>
            </a:tbl>
          </a:graphicData>
        </a:graphic>
      </p:graphicFrame>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19.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Next 100 years, andesitic magma, Plinian eruption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similar to the Layers 3/5 ones (Plinian, VEI 4-5)?</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2.26E+00</a:t>
                      </a:r>
                    </a:p>
                  </a:txBody>
                  <a:tcPr/>
                </a:tc>
                <a:tc>
                  <a:txBody>
                    <a:bodyPr/>
                    <a:lstStyle/>
                    <a:p>
                      <a:r>
                        <a:rPr sz="1000"/>
                        <a:t>1.96E+01</a:t>
                      </a:r>
                    </a:p>
                  </a:txBody>
                  <a:tcPr/>
                </a:tc>
                <a:tc>
                  <a:txBody>
                    <a:bodyPr/>
                    <a:lstStyle/>
                    <a:p>
                      <a:r>
                        <a:rPr sz="1000"/>
                        <a:t>4.63E+01</a:t>
                      </a:r>
                    </a:p>
                  </a:txBody>
                  <a:tcPr/>
                </a:tc>
                <a:tc>
                  <a:txBody>
                    <a:bodyPr/>
                    <a:lstStyle/>
                    <a:p>
                      <a:r>
                        <a:rPr sz="1000"/>
                        <a:t>2.13E+01</a:t>
                      </a:r>
                    </a:p>
                  </a:txBody>
                  <a:tcPr/>
                </a:tc>
              </a:tr>
              <a:tr h="1">
                <a:tc>
                  <a:txBody>
                    <a:bodyPr/>
                    <a:lstStyle/>
                    <a:p>
                      <a:r>
                        <a:rPr sz="1000"/>
                        <a:t>EW</a:t>
                      </a:r>
                    </a:p>
                  </a:txBody>
                  <a:tcPr/>
                </a:tc>
                <a:tc>
                  <a:txBody>
                    <a:bodyPr/>
                    <a:lstStyle/>
                    <a:p>
                      <a:r>
                        <a:rPr sz="1000"/>
                        <a:t>1.51E+00</a:t>
                      </a:r>
                    </a:p>
                  </a:txBody>
                  <a:tcPr/>
                </a:tc>
                <a:tc>
                  <a:txBody>
                    <a:bodyPr/>
                    <a:lstStyle/>
                    <a:p>
                      <a:r>
                        <a:rPr sz="1000"/>
                        <a:t>1.49E+01</a:t>
                      </a:r>
                    </a:p>
                  </a:txBody>
                  <a:tcPr/>
                </a:tc>
                <a:tc>
                  <a:txBody>
                    <a:bodyPr/>
                    <a:lstStyle/>
                    <a:p>
                      <a:r>
                        <a:rPr sz="1000"/>
                        <a:t>5.78E+01</a:t>
                      </a:r>
                    </a:p>
                  </a:txBody>
                  <a:tcPr/>
                </a:tc>
                <a:tc>
                  <a:txBody>
                    <a:bodyPr/>
                    <a:lstStyle/>
                    <a:p>
                      <a:r>
                        <a:rPr sz="1000"/>
                        <a:t>1.99E+01</a:t>
                      </a:r>
                    </a:p>
                  </a:txBody>
                  <a:tcPr/>
                </a:tc>
              </a:tr>
            </a:tbl>
          </a:graphicData>
        </a:graphic>
      </p:graphicFrame>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20.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Next 100 years, andesitic magma, other eruption type</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Given the present state of Cotopaxi volcano and your knowledge of its past eruptive chronology, how much probability do you assign to the possibility that, for the next 100 years at Cotopaxi, in case totally or predominantly andesitic magma would be involved, there will be at least 1 eruption of different type with respect to the previous ones?</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1.75E+00</a:t>
                      </a:r>
                    </a:p>
                  </a:txBody>
                  <a:tcPr/>
                </a:tc>
                <a:tc>
                  <a:txBody>
                    <a:bodyPr/>
                    <a:lstStyle/>
                    <a:p>
                      <a:r>
                        <a:rPr sz="1000"/>
                        <a:t>9.42E+00</a:t>
                      </a:r>
                    </a:p>
                  </a:txBody>
                  <a:tcPr/>
                </a:tc>
                <a:tc>
                  <a:txBody>
                    <a:bodyPr/>
                    <a:lstStyle/>
                    <a:p>
                      <a:r>
                        <a:rPr sz="1000"/>
                        <a:t>4.28E+01</a:t>
                      </a:r>
                    </a:p>
                  </a:txBody>
                  <a:tcPr/>
                </a:tc>
                <a:tc>
                  <a:txBody>
                    <a:bodyPr/>
                    <a:lstStyle/>
                    <a:p>
                      <a:r>
                        <a:rPr sz="1000"/>
                        <a:t>1.36E+01</a:t>
                      </a:r>
                    </a:p>
                  </a:txBody>
                  <a:tcPr/>
                </a:tc>
              </a:tr>
              <a:tr h="1">
                <a:tc>
                  <a:txBody>
                    <a:bodyPr/>
                    <a:lstStyle/>
                    <a:p>
                      <a:r>
                        <a:rPr sz="1000"/>
                        <a:t>EW</a:t>
                      </a:r>
                    </a:p>
                  </a:txBody>
                  <a:tcPr/>
                </a:tc>
                <a:tc>
                  <a:txBody>
                    <a:bodyPr/>
                    <a:lstStyle/>
                    <a:p>
                      <a:r>
                        <a:rPr sz="1000"/>
                        <a:t>1.26E+00</a:t>
                      </a:r>
                    </a:p>
                  </a:txBody>
                  <a:tcPr/>
                </a:tc>
                <a:tc>
                  <a:txBody>
                    <a:bodyPr/>
                    <a:lstStyle/>
                    <a:p>
                      <a:r>
                        <a:rPr sz="1000"/>
                        <a:t>1.07E+01</a:t>
                      </a:r>
                    </a:p>
                  </a:txBody>
                  <a:tcPr/>
                </a:tc>
                <a:tc>
                  <a:txBody>
                    <a:bodyPr/>
                    <a:lstStyle/>
                    <a:p>
                      <a:r>
                        <a:rPr sz="1000"/>
                        <a:t>5.67E+01</a:t>
                      </a:r>
                    </a:p>
                  </a:txBody>
                  <a:tcPr/>
                </a:tc>
                <a:tc>
                  <a:txBody>
                    <a:bodyPr/>
                    <a:lstStyle/>
                    <a:p>
                      <a:r>
                        <a:rPr sz="1000"/>
                        <a:t>1.72E+01</a:t>
                      </a:r>
                    </a:p>
                  </a:txBody>
                  <a:tcPr/>
                </a:tc>
              </a:tr>
            </a:tbl>
          </a:graphicData>
        </a:graphic>
      </p:graphicFrame>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4" name="Picture 3" descr="Cotopaxi_Seed_05_01.png"/>
          <p:cNvPicPr>
            <a:picLocks noChangeAspect="1"/>
          </p:cNvPicPr>
          <p:nvPr/>
        </p:nvPicPr>
        <p:blipFill>
          <a:blip r:embed="rId2"/>
          <a:stretch>
            <a:fillRect/>
          </a:stretch>
        </p:blipFill>
        <p:spPr>
          <a:xfrm>
            <a:off x="493776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Mean relative uncertainty of eruption duration for Layers 3-5 at Cotopaxi</a:t>
            </a:r>
          </a:p>
        </p:txBody>
      </p:sp>
      <p:sp>
        <p:nvSpPr>
          <p:cNvPr id="3" name="TextBox 2"/>
          <p:cNvSpPr txBox="1"/>
          <p:nvPr/>
        </p:nvSpPr>
        <p:spPr>
          <a:xfrm>
            <a:off x="914400" y="1828800"/>
            <a:ext cx="3657600" cy="4572000"/>
          </a:xfrm>
          <a:prstGeom prst="rect">
            <a:avLst/>
          </a:prstGeom>
          <a:noFill/>
        </p:spPr>
        <p:txBody>
          <a:bodyPr wrap="square">
            <a:spAutoFit/>
          </a:bodyPr>
          <a:lstStyle/>
          <a:p>
            <a:pPr>
              <a:defRPr sz="1436"/>
            </a:pPr>
            <a:r>
              <a:t>Biass and Bonadonna (2011) quantified the uncertainty associated with the estimation of eruption durations for past eruptions: they applied different methodologies (empirical and analytical) for calculating total mass and MFR, and they quantified the propagation of uncertainty up to the final estimation of eruption duration (total mass/MFR). In this way, they calculated such parameters for the Plinian eruptions of Layer 3 and Layer 5 of Cotopaxi volcano. What is the mean relative uncertainty (in %) with respect to the calculations of eruption duration for Layers 3 and 5 made by Biass and Bonadonna (2011)? (example: two estimations have values of 500±5 minutes and 350±150 minutes; the two relative uncertainties are [5/500]*100=1% and [150/350]*100=42.8% and the mean is 21.9%)</a:t>
            </a:r>
          </a:p>
        </p:txBody>
      </p:sp>
      <p:sp>
        <p:nvSpPr>
          <p:cNvPr id="5" name="Rectangle 4"/>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6" name="Picture 5" descr="logo.png"/>
          <p:cNvPicPr>
            <a:picLocks noChangeAspect="1"/>
          </p:cNvPicPr>
          <p:nvPr/>
        </p:nvPicPr>
        <p:blipFill>
          <a:blip r:embed="rId3"/>
          <a:stretch>
            <a:fillRect/>
          </a:stretch>
        </p:blipFill>
        <p:spPr>
          <a:xfrm>
            <a:off x="13716000" y="7589520"/>
            <a:ext cx="731520" cy="564976"/>
          </a:xfrm>
          <a:prstGeom prst="rect">
            <a:avLst/>
          </a:prstGeom>
        </p:spPr>
      </p:pic>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21.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rhyolitic,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rhyolitic magma: what is the mean duration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1.77E+01</a:t>
                      </a:r>
                    </a:p>
                  </a:txBody>
                  <a:tcPr/>
                </a:tc>
                <a:tc>
                  <a:txBody>
                    <a:bodyPr/>
                    <a:lstStyle/>
                    <a:p>
                      <a:r>
                        <a:rPr sz="1000"/>
                        <a:t>1.47E+02</a:t>
                      </a:r>
                    </a:p>
                  </a:txBody>
                  <a:tcPr/>
                </a:tc>
                <a:tc>
                  <a:txBody>
                    <a:bodyPr/>
                    <a:lstStyle/>
                    <a:p>
                      <a:r>
                        <a:rPr sz="1000"/>
                        <a:t>5.48E+03</a:t>
                      </a:r>
                    </a:p>
                  </a:txBody>
                  <a:tcPr/>
                </a:tc>
                <a:tc>
                  <a:txBody>
                    <a:bodyPr/>
                    <a:lstStyle/>
                    <a:p>
                      <a:r>
                        <a:rPr sz="1000"/>
                        <a:t>1.87E+02</a:t>
                      </a:r>
                    </a:p>
                  </a:txBody>
                  <a:tcPr/>
                </a:tc>
              </a:tr>
              <a:tr h="1">
                <a:tc>
                  <a:txBody>
                    <a:bodyPr/>
                    <a:lstStyle/>
                    <a:p>
                      <a:r>
                        <a:rPr sz="1000"/>
                        <a:t>EW</a:t>
                      </a:r>
                    </a:p>
                  </a:txBody>
                  <a:tcPr/>
                </a:tc>
                <a:tc>
                  <a:txBody>
                    <a:bodyPr/>
                    <a:lstStyle/>
                    <a:p>
                      <a:r>
                        <a:rPr sz="1000"/>
                        <a:t>9.13E+00</a:t>
                      </a:r>
                    </a:p>
                  </a:txBody>
                  <a:tcPr/>
                </a:tc>
                <a:tc>
                  <a:txBody>
                    <a:bodyPr/>
                    <a:lstStyle/>
                    <a:p>
                      <a:r>
                        <a:rPr sz="1000"/>
                        <a:t>1.91E+02</a:t>
                      </a:r>
                    </a:p>
                  </a:txBody>
                  <a:tcPr/>
                </a:tc>
                <a:tc>
                  <a:txBody>
                    <a:bodyPr/>
                    <a:lstStyle/>
                    <a:p>
                      <a:r>
                        <a:rPr sz="1000"/>
                        <a:t>3.89E+03</a:t>
                      </a:r>
                    </a:p>
                  </a:txBody>
                  <a:tcPr/>
                </a:tc>
                <a:tc>
                  <a:txBody>
                    <a:bodyPr/>
                    <a:lstStyle/>
                    <a:p>
                      <a:r>
                        <a:rPr sz="1000"/>
                        <a:t>1.71E+02</a:t>
                      </a:r>
                    </a:p>
                  </a:txBody>
                  <a:tcPr/>
                </a:tc>
              </a:tr>
            </a:tbl>
          </a:graphicData>
        </a:graphic>
      </p:graphicFrame>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22.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rhyolitic,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rhyolitic magma: what is the total amount of mass of the tephra fallout deposits associated to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3.25E+09</a:t>
                      </a:r>
                    </a:p>
                  </a:txBody>
                  <a:tcPr/>
                </a:tc>
                <a:tc>
                  <a:txBody>
                    <a:bodyPr/>
                    <a:lstStyle/>
                    <a:p>
                      <a:r>
                        <a:rPr sz="1000"/>
                        <a:t>5.02E+10</a:t>
                      </a:r>
                    </a:p>
                  </a:txBody>
                  <a:tcPr/>
                </a:tc>
                <a:tc>
                  <a:txBody>
                    <a:bodyPr/>
                    <a:lstStyle/>
                    <a:p>
                      <a:r>
                        <a:rPr sz="1000"/>
                        <a:t>7.28E+11</a:t>
                      </a:r>
                    </a:p>
                  </a:txBody>
                  <a:tcPr/>
                </a:tc>
                <a:tc>
                  <a:txBody>
                    <a:bodyPr/>
                    <a:lstStyle/>
                    <a:p>
                      <a:r>
                        <a:rPr sz="1000"/>
                        <a:t>4.98E+10</a:t>
                      </a:r>
                    </a:p>
                  </a:txBody>
                  <a:tcPr/>
                </a:tc>
              </a:tr>
              <a:tr h="1">
                <a:tc>
                  <a:txBody>
                    <a:bodyPr/>
                    <a:lstStyle/>
                    <a:p>
                      <a:r>
                        <a:rPr sz="1000"/>
                        <a:t>EW</a:t>
                      </a:r>
                    </a:p>
                  </a:txBody>
                  <a:tcPr/>
                </a:tc>
                <a:tc>
                  <a:txBody>
                    <a:bodyPr/>
                    <a:lstStyle/>
                    <a:p>
                      <a:r>
                        <a:rPr sz="1000"/>
                        <a:t>3.07E+05</a:t>
                      </a:r>
                    </a:p>
                  </a:txBody>
                  <a:tcPr/>
                </a:tc>
                <a:tc>
                  <a:txBody>
                    <a:bodyPr/>
                    <a:lstStyle/>
                    <a:p>
                      <a:r>
                        <a:rPr sz="1000"/>
                        <a:t>3.50E+10</a:t>
                      </a:r>
                    </a:p>
                  </a:txBody>
                  <a:tcPr/>
                </a:tc>
                <a:tc>
                  <a:txBody>
                    <a:bodyPr/>
                    <a:lstStyle/>
                    <a:p>
                      <a:r>
                        <a:rPr sz="1000"/>
                        <a:t>7.83E+11</a:t>
                      </a:r>
                    </a:p>
                  </a:txBody>
                  <a:tcPr/>
                </a:tc>
                <a:tc>
                  <a:txBody>
                    <a:bodyPr/>
                    <a:lstStyle/>
                    <a:p>
                      <a:r>
                        <a:rPr sz="1000"/>
                        <a:t>1.26E+10</a:t>
                      </a:r>
                    </a:p>
                  </a:txBody>
                  <a:tcPr/>
                </a:tc>
              </a:tr>
            </a:tbl>
          </a:graphicData>
        </a:graphic>
      </p:graphicFrame>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23.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SubPlinian rhyolitic,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SubPlinian eruptions – rhyolitic magma: what is the average plume height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6.67E+03</a:t>
                      </a:r>
                    </a:p>
                  </a:txBody>
                  <a:tcPr/>
                </a:tc>
                <a:tc>
                  <a:txBody>
                    <a:bodyPr/>
                    <a:lstStyle/>
                    <a:p>
                      <a:r>
                        <a:rPr sz="1000"/>
                        <a:t>1.61E+04</a:t>
                      </a:r>
                    </a:p>
                  </a:txBody>
                  <a:tcPr/>
                </a:tc>
                <a:tc>
                  <a:txBody>
                    <a:bodyPr/>
                    <a:lstStyle/>
                    <a:p>
                      <a:r>
                        <a:rPr sz="1000"/>
                        <a:t>2.50E+04</a:t>
                      </a:r>
                    </a:p>
                  </a:txBody>
                  <a:tcPr/>
                </a:tc>
                <a:tc>
                  <a:txBody>
                    <a:bodyPr/>
                    <a:lstStyle/>
                    <a:p>
                      <a:r>
                        <a:rPr sz="1000"/>
                        <a:t>1.48E+04</a:t>
                      </a:r>
                    </a:p>
                  </a:txBody>
                  <a:tcPr/>
                </a:tc>
              </a:tr>
              <a:tr h="1">
                <a:tc>
                  <a:txBody>
                    <a:bodyPr/>
                    <a:lstStyle/>
                    <a:p>
                      <a:r>
                        <a:rPr sz="1000"/>
                        <a:t>EW</a:t>
                      </a:r>
                    </a:p>
                  </a:txBody>
                  <a:tcPr/>
                </a:tc>
                <a:tc>
                  <a:txBody>
                    <a:bodyPr/>
                    <a:lstStyle/>
                    <a:p>
                      <a:r>
                        <a:rPr sz="1000"/>
                        <a:t>1.54E+03</a:t>
                      </a:r>
                    </a:p>
                  </a:txBody>
                  <a:tcPr/>
                </a:tc>
                <a:tc>
                  <a:txBody>
                    <a:bodyPr/>
                    <a:lstStyle/>
                    <a:p>
                      <a:r>
                        <a:rPr sz="1000"/>
                        <a:t>1.69E+04</a:t>
                      </a:r>
                    </a:p>
                  </a:txBody>
                  <a:tcPr/>
                </a:tc>
                <a:tc>
                  <a:txBody>
                    <a:bodyPr/>
                    <a:lstStyle/>
                    <a:p>
                      <a:r>
                        <a:rPr sz="1000"/>
                        <a:t>2.82E+04</a:t>
                      </a:r>
                    </a:p>
                  </a:txBody>
                  <a:tcPr/>
                </a:tc>
                <a:tc>
                  <a:txBody>
                    <a:bodyPr/>
                    <a:lstStyle/>
                    <a:p>
                      <a:r>
                        <a:rPr sz="1000"/>
                        <a:t>1.38E+04</a:t>
                      </a:r>
                    </a:p>
                  </a:txBody>
                  <a:tcPr/>
                </a:tc>
              </a:tr>
            </a:tbl>
          </a:graphicData>
        </a:graphic>
      </p:graphicFrame>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24.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rhyolitic,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rhyolitic magma: what is the mean duration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2.85E+01</a:t>
                      </a:r>
                    </a:p>
                  </a:txBody>
                  <a:tcPr/>
                </a:tc>
                <a:tc>
                  <a:txBody>
                    <a:bodyPr/>
                    <a:lstStyle/>
                    <a:p>
                      <a:r>
                        <a:rPr sz="1000"/>
                        <a:t>3.29E+02</a:t>
                      </a:r>
                    </a:p>
                  </a:txBody>
                  <a:tcPr/>
                </a:tc>
                <a:tc>
                  <a:txBody>
                    <a:bodyPr/>
                    <a:lstStyle/>
                    <a:p>
                      <a:r>
                        <a:rPr sz="1000"/>
                        <a:t>1.13E+04</a:t>
                      </a:r>
                    </a:p>
                  </a:txBody>
                  <a:tcPr/>
                </a:tc>
                <a:tc>
                  <a:txBody>
                    <a:bodyPr/>
                    <a:lstStyle/>
                    <a:p>
                      <a:r>
                        <a:rPr sz="1000"/>
                        <a:t>3.42E+02</a:t>
                      </a:r>
                    </a:p>
                  </a:txBody>
                  <a:tcPr/>
                </a:tc>
              </a:tr>
              <a:tr h="1">
                <a:tc>
                  <a:txBody>
                    <a:bodyPr/>
                    <a:lstStyle/>
                    <a:p>
                      <a:r>
                        <a:rPr sz="1000"/>
                        <a:t>EW</a:t>
                      </a:r>
                    </a:p>
                  </a:txBody>
                  <a:tcPr/>
                </a:tc>
                <a:tc>
                  <a:txBody>
                    <a:bodyPr/>
                    <a:lstStyle/>
                    <a:p>
                      <a:r>
                        <a:rPr sz="1000"/>
                        <a:t>1.39E+01</a:t>
                      </a:r>
                    </a:p>
                  </a:txBody>
                  <a:tcPr/>
                </a:tc>
                <a:tc>
                  <a:txBody>
                    <a:bodyPr/>
                    <a:lstStyle/>
                    <a:p>
                      <a:r>
                        <a:rPr sz="1000"/>
                        <a:t>3.20E+02</a:t>
                      </a:r>
                    </a:p>
                  </a:txBody>
                  <a:tcPr/>
                </a:tc>
                <a:tc>
                  <a:txBody>
                    <a:bodyPr/>
                    <a:lstStyle/>
                    <a:p>
                      <a:r>
                        <a:rPr sz="1000"/>
                        <a:t>9.30E+03</a:t>
                      </a:r>
                    </a:p>
                  </a:txBody>
                  <a:tcPr/>
                </a:tc>
                <a:tc>
                  <a:txBody>
                    <a:bodyPr/>
                    <a:lstStyle/>
                    <a:p>
                      <a:r>
                        <a:rPr sz="1000"/>
                        <a:t>2.85E+02</a:t>
                      </a:r>
                    </a:p>
                  </a:txBody>
                  <a:tcPr/>
                </a:tc>
              </a:tr>
            </a:tbl>
          </a:graphicData>
        </a:graphic>
      </p:graphicFrame>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25.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rhyolitic,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rhyolitic magma: what is the total amount of mass of the tephra fallout deposits associated to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2.44E+10</a:t>
                      </a:r>
                    </a:p>
                  </a:txBody>
                  <a:tcPr/>
                </a:tc>
                <a:tc>
                  <a:txBody>
                    <a:bodyPr/>
                    <a:lstStyle/>
                    <a:p>
                      <a:r>
                        <a:rPr sz="1000"/>
                        <a:t>4.08E+11</a:t>
                      </a:r>
                    </a:p>
                  </a:txBody>
                  <a:tcPr/>
                </a:tc>
                <a:tc>
                  <a:txBody>
                    <a:bodyPr/>
                    <a:lstStyle/>
                    <a:p>
                      <a:r>
                        <a:rPr sz="1000"/>
                        <a:t>6.34E+12</a:t>
                      </a:r>
                    </a:p>
                  </a:txBody>
                  <a:tcPr/>
                </a:tc>
                <a:tc>
                  <a:txBody>
                    <a:bodyPr/>
                    <a:lstStyle/>
                    <a:p>
                      <a:r>
                        <a:rPr sz="1000"/>
                        <a:t>4.26E+11</a:t>
                      </a:r>
                    </a:p>
                  </a:txBody>
                  <a:tcPr/>
                </a:tc>
              </a:tr>
              <a:tr h="1">
                <a:tc>
                  <a:txBody>
                    <a:bodyPr/>
                    <a:lstStyle/>
                    <a:p>
                      <a:r>
                        <a:rPr sz="1000"/>
                        <a:t>EW</a:t>
                      </a:r>
                    </a:p>
                  </a:txBody>
                  <a:tcPr/>
                </a:tc>
                <a:tc>
                  <a:txBody>
                    <a:bodyPr/>
                    <a:lstStyle/>
                    <a:p>
                      <a:r>
                        <a:rPr sz="1000"/>
                        <a:t>1.01E+06</a:t>
                      </a:r>
                    </a:p>
                  </a:txBody>
                  <a:tcPr/>
                </a:tc>
                <a:tc>
                  <a:txBody>
                    <a:bodyPr/>
                    <a:lstStyle/>
                    <a:p>
                      <a:r>
                        <a:rPr sz="1000"/>
                        <a:t>5.00E+11</a:t>
                      </a:r>
                    </a:p>
                  </a:txBody>
                  <a:tcPr/>
                </a:tc>
                <a:tc>
                  <a:txBody>
                    <a:bodyPr/>
                    <a:lstStyle/>
                    <a:p>
                      <a:r>
                        <a:rPr sz="1000"/>
                        <a:t>3.78E+13</a:t>
                      </a:r>
                    </a:p>
                  </a:txBody>
                  <a:tcPr/>
                </a:tc>
                <a:tc>
                  <a:txBody>
                    <a:bodyPr/>
                    <a:lstStyle/>
                    <a:p>
                      <a:r>
                        <a:rPr sz="1000"/>
                        <a:t>1.73E+11</a:t>
                      </a:r>
                    </a:p>
                  </a:txBody>
                  <a:tcPr/>
                </a:tc>
              </a:tr>
            </a:tbl>
          </a:graphicData>
        </a:graphic>
      </p:graphicFrame>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26.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Plinian rhyolitic,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Plinian eruptions – rhyolitic magma: what is the average plume height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1.12E+04</a:t>
                      </a:r>
                    </a:p>
                  </a:txBody>
                  <a:tcPr/>
                </a:tc>
                <a:tc>
                  <a:txBody>
                    <a:bodyPr/>
                    <a:lstStyle/>
                    <a:p>
                      <a:r>
                        <a:rPr sz="1000"/>
                        <a:t>2.48E+04</a:t>
                      </a:r>
                    </a:p>
                  </a:txBody>
                  <a:tcPr/>
                </a:tc>
                <a:tc>
                  <a:txBody>
                    <a:bodyPr/>
                    <a:lstStyle/>
                    <a:p>
                      <a:r>
                        <a:rPr sz="1000"/>
                        <a:t>3.88E+04</a:t>
                      </a:r>
                    </a:p>
                  </a:txBody>
                  <a:tcPr/>
                </a:tc>
                <a:tc>
                  <a:txBody>
                    <a:bodyPr/>
                    <a:lstStyle/>
                    <a:p>
                      <a:r>
                        <a:rPr sz="1000"/>
                        <a:t>2.35E+04</a:t>
                      </a:r>
                    </a:p>
                  </a:txBody>
                  <a:tcPr/>
                </a:tc>
              </a:tr>
              <a:tr h="1">
                <a:tc>
                  <a:txBody>
                    <a:bodyPr/>
                    <a:lstStyle/>
                    <a:p>
                      <a:r>
                        <a:rPr sz="1000"/>
                        <a:t>EW</a:t>
                      </a:r>
                    </a:p>
                  </a:txBody>
                  <a:tcPr/>
                </a:tc>
                <a:tc>
                  <a:txBody>
                    <a:bodyPr/>
                    <a:lstStyle/>
                    <a:p>
                      <a:r>
                        <a:rPr sz="1000"/>
                        <a:t>6.27E+03</a:t>
                      </a:r>
                    </a:p>
                  </a:txBody>
                  <a:tcPr/>
                </a:tc>
                <a:tc>
                  <a:txBody>
                    <a:bodyPr/>
                    <a:lstStyle/>
                    <a:p>
                      <a:r>
                        <a:rPr sz="1000"/>
                        <a:t>2.63E+04</a:t>
                      </a:r>
                    </a:p>
                  </a:txBody>
                  <a:tcPr/>
                </a:tc>
                <a:tc>
                  <a:txBody>
                    <a:bodyPr/>
                    <a:lstStyle/>
                    <a:p>
                      <a:r>
                        <a:rPr sz="1000"/>
                        <a:t>4.16E+04</a:t>
                      </a:r>
                    </a:p>
                  </a:txBody>
                  <a:tcPr/>
                </a:tc>
                <a:tc>
                  <a:txBody>
                    <a:bodyPr/>
                    <a:lstStyle/>
                    <a:p>
                      <a:r>
                        <a:rPr sz="1000"/>
                        <a:t>2.23E+04</a:t>
                      </a:r>
                    </a:p>
                  </a:txBody>
                  <a:tcPr/>
                </a:tc>
              </a:tr>
            </a:tbl>
          </a:graphicData>
        </a:graphic>
      </p:graphicFrame>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27.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Hydrovolcanic/Continuos ash emission andesitic,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Hydrovolcanic to long-lasting ash emission eruptions – andesitic magma: what is the mean duration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2.91E+02</a:t>
                      </a:r>
                    </a:p>
                  </a:txBody>
                  <a:tcPr/>
                </a:tc>
                <a:tc>
                  <a:txBody>
                    <a:bodyPr/>
                    <a:lstStyle/>
                    <a:p>
                      <a:r>
                        <a:rPr sz="1000"/>
                        <a:t>4.63E+04</a:t>
                      </a:r>
                    </a:p>
                  </a:txBody>
                  <a:tcPr/>
                </a:tc>
                <a:tc>
                  <a:txBody>
                    <a:bodyPr/>
                    <a:lstStyle/>
                    <a:p>
                      <a:r>
                        <a:rPr sz="1000"/>
                        <a:t>1.19E+06</a:t>
                      </a:r>
                    </a:p>
                  </a:txBody>
                  <a:tcPr/>
                </a:tc>
                <a:tc>
                  <a:txBody>
                    <a:bodyPr/>
                    <a:lstStyle/>
                    <a:p>
                      <a:r>
                        <a:rPr sz="1000"/>
                        <a:t>3.58E+04</a:t>
                      </a:r>
                    </a:p>
                  </a:txBody>
                  <a:tcPr/>
                </a:tc>
              </a:tr>
              <a:tr h="1">
                <a:tc>
                  <a:txBody>
                    <a:bodyPr/>
                    <a:lstStyle/>
                    <a:p>
                      <a:r>
                        <a:rPr sz="1000"/>
                        <a:t>EW</a:t>
                      </a:r>
                    </a:p>
                  </a:txBody>
                  <a:tcPr/>
                </a:tc>
                <a:tc>
                  <a:txBody>
                    <a:bodyPr/>
                    <a:lstStyle/>
                    <a:p>
                      <a:r>
                        <a:rPr sz="1000"/>
                        <a:t>3.31E+01</a:t>
                      </a:r>
                    </a:p>
                  </a:txBody>
                  <a:tcPr/>
                </a:tc>
                <a:tc>
                  <a:txBody>
                    <a:bodyPr/>
                    <a:lstStyle/>
                    <a:p>
                      <a:r>
                        <a:rPr sz="1000"/>
                        <a:t>4.34E+04</a:t>
                      </a:r>
                    </a:p>
                  </a:txBody>
                  <a:tcPr/>
                </a:tc>
                <a:tc>
                  <a:txBody>
                    <a:bodyPr/>
                    <a:lstStyle/>
                    <a:p>
                      <a:r>
                        <a:rPr sz="1000"/>
                        <a:t>7.53E+05</a:t>
                      </a:r>
                    </a:p>
                  </a:txBody>
                  <a:tcPr/>
                </a:tc>
                <a:tc>
                  <a:txBody>
                    <a:bodyPr/>
                    <a:lstStyle/>
                    <a:p>
                      <a:r>
                        <a:rPr sz="1000"/>
                        <a:t>1.75E+04</a:t>
                      </a:r>
                    </a:p>
                  </a:txBody>
                  <a:tcPr/>
                </a:tc>
              </a:tr>
            </a:tbl>
          </a:graphicData>
        </a:graphic>
      </p:graphicFrame>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28.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Hydrovolcanic/Continuos ash emission andesitic, total mass fallout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Hydrovolcanic to long-lasting ash emission eruptions – andesitic magma: what is the total amount of mass of the tephra fallout deposits associated to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1.66E+05</a:t>
                      </a:r>
                    </a:p>
                  </a:txBody>
                  <a:tcPr/>
                </a:tc>
                <a:tc>
                  <a:txBody>
                    <a:bodyPr/>
                    <a:lstStyle/>
                    <a:p>
                      <a:r>
                        <a:rPr sz="1000"/>
                        <a:t>7.71E+08</a:t>
                      </a:r>
                    </a:p>
                  </a:txBody>
                  <a:tcPr/>
                </a:tc>
                <a:tc>
                  <a:txBody>
                    <a:bodyPr/>
                    <a:lstStyle/>
                    <a:p>
                      <a:r>
                        <a:rPr sz="1000"/>
                        <a:t>9.34E+10</a:t>
                      </a:r>
                    </a:p>
                  </a:txBody>
                  <a:tcPr/>
                </a:tc>
                <a:tc>
                  <a:txBody>
                    <a:bodyPr/>
                    <a:lstStyle/>
                    <a:p>
                      <a:r>
                        <a:rPr sz="1000"/>
                        <a:t>4.23E+08</a:t>
                      </a:r>
                    </a:p>
                  </a:txBody>
                  <a:tcPr/>
                </a:tc>
              </a:tr>
              <a:tr h="1">
                <a:tc>
                  <a:txBody>
                    <a:bodyPr/>
                    <a:lstStyle/>
                    <a:p>
                      <a:r>
                        <a:rPr sz="1000"/>
                        <a:t>EW</a:t>
                      </a:r>
                    </a:p>
                  </a:txBody>
                  <a:tcPr/>
                </a:tc>
                <a:tc>
                  <a:txBody>
                    <a:bodyPr/>
                    <a:lstStyle/>
                    <a:p>
                      <a:r>
                        <a:rPr sz="1000"/>
                        <a:t>1.31E+04</a:t>
                      </a:r>
                    </a:p>
                  </a:txBody>
                  <a:tcPr/>
                </a:tc>
                <a:tc>
                  <a:txBody>
                    <a:bodyPr/>
                    <a:lstStyle/>
                    <a:p>
                      <a:r>
                        <a:rPr sz="1000"/>
                        <a:t>8.49E+08</a:t>
                      </a:r>
                    </a:p>
                  </a:txBody>
                  <a:tcPr/>
                </a:tc>
                <a:tc>
                  <a:txBody>
                    <a:bodyPr/>
                    <a:lstStyle/>
                    <a:p>
                      <a:r>
                        <a:rPr sz="1000"/>
                        <a:t>6.29E+10</a:t>
                      </a:r>
                    </a:p>
                  </a:txBody>
                  <a:tcPr/>
                </a:tc>
                <a:tc>
                  <a:txBody>
                    <a:bodyPr/>
                    <a:lstStyle/>
                    <a:p>
                      <a:r>
                        <a:rPr sz="1000"/>
                        <a:t>1.94E+08</a:t>
                      </a:r>
                    </a:p>
                  </a:txBody>
                  <a:tcPr/>
                </a:tc>
              </a:tr>
            </a:tbl>
          </a:graphicData>
        </a:graphic>
      </p:graphicFrame>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29.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3400">
                <a:latin typeface="Helvetica"/>
              </a:defRPr>
            </a:pPr>
            <a:r>
              <a:t>Hydrovolcanic/Continuos ash emission andesitic, average plume height</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Hydrovolcanic to long-lasting ash emission eruptions – andesitic magma: what is the average plume height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3.32E+02</a:t>
                      </a:r>
                    </a:p>
                  </a:txBody>
                  <a:tcPr/>
                </a:tc>
                <a:tc>
                  <a:txBody>
                    <a:bodyPr/>
                    <a:lstStyle/>
                    <a:p>
                      <a:r>
                        <a:rPr sz="1000"/>
                        <a:t>3.97E+03</a:t>
                      </a:r>
                    </a:p>
                  </a:txBody>
                  <a:tcPr/>
                </a:tc>
                <a:tc>
                  <a:txBody>
                    <a:bodyPr/>
                    <a:lstStyle/>
                    <a:p>
                      <a:r>
                        <a:rPr sz="1000"/>
                        <a:t>1.33E+04</a:t>
                      </a:r>
                    </a:p>
                  </a:txBody>
                  <a:tcPr/>
                </a:tc>
                <a:tc>
                  <a:txBody>
                    <a:bodyPr/>
                    <a:lstStyle/>
                    <a:p>
                      <a:r>
                        <a:rPr sz="1000"/>
                        <a:t>3.25E+03</a:t>
                      </a:r>
                    </a:p>
                  </a:txBody>
                  <a:tcPr/>
                </a:tc>
              </a:tr>
              <a:tr h="1">
                <a:tc>
                  <a:txBody>
                    <a:bodyPr/>
                    <a:lstStyle/>
                    <a:p>
                      <a:r>
                        <a:rPr sz="1000"/>
                        <a:t>EW</a:t>
                      </a:r>
                    </a:p>
                  </a:txBody>
                  <a:tcPr/>
                </a:tc>
                <a:tc>
                  <a:txBody>
                    <a:bodyPr/>
                    <a:lstStyle/>
                    <a:p>
                      <a:r>
                        <a:rPr sz="1000"/>
                        <a:t>2.19E+02</a:t>
                      </a:r>
                    </a:p>
                  </a:txBody>
                  <a:tcPr/>
                </a:tc>
                <a:tc>
                  <a:txBody>
                    <a:bodyPr/>
                    <a:lstStyle/>
                    <a:p>
                      <a:r>
                        <a:rPr sz="1000"/>
                        <a:t>3.00E+03</a:t>
                      </a:r>
                    </a:p>
                  </a:txBody>
                  <a:tcPr/>
                </a:tc>
                <a:tc>
                  <a:txBody>
                    <a:bodyPr/>
                    <a:lstStyle/>
                    <a:p>
                      <a:r>
                        <a:rPr sz="1000"/>
                        <a:t>1.27E+04</a:t>
                      </a:r>
                    </a:p>
                  </a:txBody>
                  <a:tcPr/>
                </a:tc>
                <a:tc>
                  <a:txBody>
                    <a:bodyPr/>
                    <a:lstStyle/>
                    <a:p>
                      <a:r>
                        <a:rPr sz="1000"/>
                        <a:t>2.66E+03</a:t>
                      </a:r>
                    </a:p>
                  </a:txBody>
                  <a:tcPr/>
                </a:tc>
              </a:tr>
            </a:tbl>
          </a:graphicData>
        </a:graphic>
      </p:graphicFrame>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6" name="Picture 5" descr="Cotopaxi_hist_30.png"/>
          <p:cNvPicPr>
            <a:picLocks noChangeAspect="1"/>
          </p:cNvPicPr>
          <p:nvPr/>
        </p:nvPicPr>
        <p:blipFill>
          <a:blip r:embed="rId3"/>
          <a:stretch>
            <a:fillRect/>
          </a:stretch>
        </p:blipFill>
        <p:spPr>
          <a:xfrm>
            <a:off x="4206240" y="1371600"/>
            <a:ext cx="9144000" cy="6858000"/>
          </a:xfrm>
          <a:prstGeom prst="rect">
            <a:avLst/>
          </a:prstGeom>
        </p:spPr>
      </p:pic>
      <p:sp>
        <p:nvSpPr>
          <p:cNvPr id="2" name="Title 1"/>
          <p:cNvSpPr>
            <a:spLocks noGrp="1"/>
          </p:cNvSpPr>
          <p:nvPr>
            <p:ph type="title"/>
          </p:nvPr>
        </p:nvSpPr>
        <p:spPr>
          <a:xfrm>
            <a:off x="0" y="182880"/>
            <a:ext cx="13716000" cy="1828800"/>
          </a:xfrm>
        </p:spPr>
        <p:txBody>
          <a:bodyPr/>
          <a:lstStyle/>
          <a:p>
            <a:pPr>
              <a:defRPr sz="4400">
                <a:latin typeface="Helvetica"/>
              </a:defRPr>
            </a:pPr>
            <a:r>
              <a:t>Violent Strombolian andesitic, duration</a:t>
            </a:r>
          </a:p>
        </p:txBody>
      </p:sp>
      <p:sp>
        <p:nvSpPr>
          <p:cNvPr id="3" name="TextBox 2"/>
          <p:cNvSpPr txBox="1"/>
          <p:nvPr/>
        </p:nvSpPr>
        <p:spPr>
          <a:xfrm>
            <a:off x="914400" y="1828800"/>
            <a:ext cx="3657600" cy="4572000"/>
          </a:xfrm>
          <a:prstGeom prst="rect">
            <a:avLst/>
          </a:prstGeom>
          <a:noFill/>
        </p:spPr>
        <p:txBody>
          <a:bodyPr wrap="square">
            <a:spAutoFit/>
          </a:bodyPr>
          <a:lstStyle/>
          <a:p>
            <a:pPr>
              <a:defRPr sz="1800"/>
            </a:pPr>
            <a:r>
              <a:t>Violent Strombolian eruptions – andesitic magma: what is the mean duration of this kind of eruption?</a:t>
            </a:r>
          </a:p>
        </p:txBody>
      </p:sp>
      <p:sp>
        <p:nvSpPr>
          <p:cNvPr id="4" name="Rectangle 3"/>
          <p:cNvSpPr/>
          <p:nvPr/>
        </p:nvSpPr>
        <p:spPr>
          <a:xfrm>
            <a:off x="0" y="182880"/>
            <a:ext cx="14630400" cy="274320"/>
          </a:xfrm>
          <a:prstGeom prst="rect">
            <a:avLst/>
          </a:prstGeom>
          <a:solidFill>
            <a:srgbClr val="3C5AB4"/>
          </a:solidFill>
          <a:ln>
            <a:solidFill>
              <a:srgbClr val="3C5AB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sz="1700">
                <a:latin typeface="Helvetica"/>
              </a:defRPr>
            </a:pPr>
            <a:r>
              <a:t>Expert elicitation 17-Jul-2024</a:t>
            </a:r>
          </a:p>
        </p:txBody>
      </p:sp>
      <p:pic>
        <p:nvPicPr>
          <p:cNvPr id="5" name="Picture 4" descr="logo.png"/>
          <p:cNvPicPr>
            <a:picLocks noChangeAspect="1"/>
          </p:cNvPicPr>
          <p:nvPr/>
        </p:nvPicPr>
        <p:blipFill>
          <a:blip r:embed="rId2"/>
          <a:stretch>
            <a:fillRect/>
          </a:stretch>
        </p:blipFill>
        <p:spPr>
          <a:xfrm>
            <a:off x="13716000" y="7589520"/>
            <a:ext cx="731520" cy="564976"/>
          </a:xfrm>
          <a:prstGeom prst="rect">
            <a:avLst/>
          </a:prstGeom>
        </p:spPr>
      </p:pic>
      <p:graphicFrame>
        <p:nvGraphicFramePr>
          <p:cNvPr id="7" name="Table 6"/>
          <p:cNvGraphicFramePr>
            <a:graphicFrameLocks noGrp="1"/>
          </p:cNvGraphicFramePr>
          <p:nvPr/>
        </p:nvGraphicFramePr>
        <p:xfrm>
          <a:off x="914400" y="5943600"/>
          <a:ext cx="3657600" cy="1"/>
        </p:xfrm>
        <a:graphic>
          <a:graphicData uri="http://schemas.openxmlformats.org/drawingml/2006/table">
            <a:tbl>
              <a:tblPr firstRow="1" bandRow="1">
                <a:tableStyleId>{5C22544A-7EE6-4342-B048-85BDC9FD1C3A}</a:tableStyleId>
              </a:tblPr>
              <a:tblGrid>
                <a:gridCol w="731520"/>
                <a:gridCol w="731520"/>
                <a:gridCol w="731520"/>
                <a:gridCol w="731520"/>
                <a:gridCol w="731520"/>
              </a:tblGrid>
              <a:tr h="0">
                <a:tc>
                  <a:txBody>
                    <a:bodyPr/>
                    <a:lstStyle/>
                    <a:p/>
                  </a:txBody>
                  <a:tcPr/>
                </a:tc>
                <a:tc>
                  <a:txBody>
                    <a:bodyPr/>
                    <a:lstStyle/>
                    <a:p>
                      <a:r>
                        <a:rPr sz="1000"/>
                        <a:t>Q05</a:t>
                      </a:r>
                    </a:p>
                  </a:txBody>
                  <a:tcPr/>
                </a:tc>
                <a:tc>
                  <a:txBody>
                    <a:bodyPr/>
                    <a:lstStyle/>
                    <a:p>
                      <a:r>
                        <a:rPr sz="1000"/>
                        <a:t>Q50</a:t>
                      </a:r>
                    </a:p>
                  </a:txBody>
                  <a:tcPr/>
                </a:tc>
                <a:tc>
                  <a:txBody>
                    <a:bodyPr/>
                    <a:lstStyle/>
                    <a:p>
                      <a:r>
                        <a:rPr sz="1000"/>
                        <a:t>Q95</a:t>
                      </a:r>
                    </a:p>
                  </a:txBody>
                  <a:tcPr/>
                </a:tc>
                <a:tc>
                  <a:txBody>
                    <a:bodyPr/>
                    <a:lstStyle/>
                    <a:p>
                      <a:r>
                        <a:rPr sz="1000"/>
                        <a:t>Qmean</a:t>
                      </a:r>
                    </a:p>
                  </a:txBody>
                  <a:tcPr/>
                </a:tc>
              </a:tr>
              <a:tr h="0">
                <a:tc>
                  <a:txBody>
                    <a:bodyPr/>
                    <a:lstStyle/>
                    <a:p>
                      <a:r>
                        <a:rPr sz="1000"/>
                        <a:t>Cooke</a:t>
                      </a:r>
                    </a:p>
                  </a:txBody>
                  <a:tcPr/>
                </a:tc>
                <a:tc>
                  <a:txBody>
                    <a:bodyPr/>
                    <a:lstStyle/>
                    <a:p>
                      <a:r>
                        <a:rPr sz="1000"/>
                        <a:t>6.53E+00</a:t>
                      </a:r>
                    </a:p>
                  </a:txBody>
                  <a:tcPr/>
                </a:tc>
                <a:tc>
                  <a:txBody>
                    <a:bodyPr/>
                    <a:lstStyle/>
                    <a:p>
                      <a:r>
                        <a:rPr sz="1000"/>
                        <a:t>4.23E+01</a:t>
                      </a:r>
                    </a:p>
                  </a:txBody>
                  <a:tcPr/>
                </a:tc>
                <a:tc>
                  <a:txBody>
                    <a:bodyPr/>
                    <a:lstStyle/>
                    <a:p>
                      <a:r>
                        <a:rPr sz="1000"/>
                        <a:t>3.45E+03</a:t>
                      </a:r>
                    </a:p>
                  </a:txBody>
                  <a:tcPr/>
                </a:tc>
                <a:tc>
                  <a:txBody>
                    <a:bodyPr/>
                    <a:lstStyle/>
                    <a:p>
                      <a:r>
                        <a:rPr sz="1000"/>
                        <a:t>6.09E+01</a:t>
                      </a:r>
                    </a:p>
                  </a:txBody>
                  <a:tcPr/>
                </a:tc>
              </a:tr>
              <a:tr h="1">
                <a:tc>
                  <a:txBody>
                    <a:bodyPr/>
                    <a:lstStyle/>
                    <a:p>
                      <a:r>
                        <a:rPr sz="1000"/>
                        <a:t>EW</a:t>
                      </a:r>
                    </a:p>
                  </a:txBody>
                  <a:tcPr/>
                </a:tc>
                <a:tc>
                  <a:txBody>
                    <a:bodyPr/>
                    <a:lstStyle/>
                    <a:p>
                      <a:r>
                        <a:rPr sz="1000"/>
                        <a:t>6.14E+00</a:t>
                      </a:r>
                    </a:p>
                  </a:txBody>
                  <a:tcPr/>
                </a:tc>
                <a:tc>
                  <a:txBody>
                    <a:bodyPr/>
                    <a:lstStyle/>
                    <a:p>
                      <a:r>
                        <a:rPr sz="1000"/>
                        <a:t>4.44E+01</a:t>
                      </a:r>
                    </a:p>
                  </a:txBody>
                  <a:tcPr/>
                </a:tc>
                <a:tc>
                  <a:txBody>
                    <a:bodyPr/>
                    <a:lstStyle/>
                    <a:p>
                      <a:r>
                        <a:rPr sz="1000"/>
                        <a:t>4.12E+03</a:t>
                      </a:r>
                    </a:p>
                  </a:txBody>
                  <a:tcPr/>
                </a:tc>
                <a:tc>
                  <a:txBody>
                    <a:bodyPr/>
                    <a:lstStyle/>
                    <a:p>
                      <a:r>
                        <a:rPr sz="1000"/>
                        <a:t>7.15E+01</a:t>
                      </a:r>
                    </a:p>
                  </a:txBody>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